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4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46FA8AD-4BFA-42E6-98F1-BF7E56BFCF29}" type="datetimeFigureOut">
              <a:rPr lang="en-US" smtClean="0"/>
              <a:t>9/2/2014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D9CF52D-FCE2-427A-8F97-36B150A92C0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6FA8AD-4BFA-42E6-98F1-BF7E56BFCF29}" type="datetimeFigureOut">
              <a:rPr lang="en-US" smtClean="0"/>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CF52D-FCE2-427A-8F97-36B150A92C0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6FA8AD-4BFA-42E6-98F1-BF7E56BFCF29}" type="datetimeFigureOut">
              <a:rPr lang="en-US" smtClean="0"/>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CF52D-FCE2-427A-8F97-36B150A92C0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6FA8AD-4BFA-42E6-98F1-BF7E56BFCF29}" type="datetimeFigureOut">
              <a:rPr lang="en-US" smtClean="0"/>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CF52D-FCE2-427A-8F97-36B150A92C0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46FA8AD-4BFA-42E6-98F1-BF7E56BFCF29}" type="datetimeFigureOut">
              <a:rPr lang="en-US" smtClean="0"/>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CF52D-FCE2-427A-8F97-36B150A92C0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46FA8AD-4BFA-42E6-98F1-BF7E56BFCF29}" type="datetimeFigureOut">
              <a:rPr lang="en-US" smtClean="0"/>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9CF52D-FCE2-427A-8F97-36B150A92C0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46FA8AD-4BFA-42E6-98F1-BF7E56BFCF29}" type="datetimeFigureOut">
              <a:rPr lang="en-US" smtClean="0"/>
              <a:t>9/2/2014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9CF52D-FCE2-427A-8F97-36B150A92C0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46FA8AD-4BFA-42E6-98F1-BF7E56BFCF29}" type="datetimeFigureOut">
              <a:rPr lang="en-US" smtClean="0"/>
              <a:t>9/2/2014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9CF52D-FCE2-427A-8F97-36B150A92C0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FA8AD-4BFA-42E6-98F1-BF7E56BFCF29}" type="datetimeFigureOut">
              <a:rPr lang="en-US" smtClean="0"/>
              <a:t>9/2/2014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9CF52D-FCE2-427A-8F97-36B150A92C0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46FA8AD-4BFA-42E6-98F1-BF7E56BFCF29}" type="datetimeFigureOut">
              <a:rPr lang="en-US" smtClean="0"/>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9CF52D-FCE2-427A-8F97-36B150A92C0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46FA8AD-4BFA-42E6-98F1-BF7E56BFCF29}" type="datetimeFigureOut">
              <a:rPr lang="en-US" smtClean="0"/>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D9CF52D-FCE2-427A-8F97-36B150A92C07}"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46FA8AD-4BFA-42E6-98F1-BF7E56BFCF29}" type="datetimeFigureOut">
              <a:rPr lang="en-US" smtClean="0"/>
              <a:t>9/2/2014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D9CF52D-FCE2-427A-8F97-36B150A92C07}"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rct=j&amp;q=Earth+science&amp;source=images&amp;cd=&amp;cad=rja&amp;uact=8&amp;docid=LeuncMYIm5LWAM&amp;tbnid=TS-54Pt1uAm2sM:&amp;ved=0CAUQjRw&amp;url=http://www.texscience.org/earth/&amp;ei=72kAVOS5LaTmsASF_YCwCw&amp;bvm=bv.74115972,d.eXY&amp;psig=AFQjCNHG57SU8dXZ0yFzCWeyyNX43Qmw5g&amp;ust=1409399655083099"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0"/>
            <a:ext cx="7851648" cy="914400"/>
          </a:xfrm>
        </p:spPr>
        <p:txBody>
          <a:bodyPr>
            <a:normAutofit fontScale="90000"/>
          </a:bodyPr>
          <a:lstStyle/>
          <a:p>
            <a:pPr algn="ctr"/>
            <a:r>
              <a:rPr lang="en-US" dirty="0" smtClean="0"/>
              <a:t>Chapter 1 </a:t>
            </a:r>
            <a:br>
              <a:rPr lang="en-US" dirty="0" smtClean="0"/>
            </a:br>
            <a:r>
              <a:rPr lang="en-US" dirty="0" smtClean="0"/>
              <a:t>The Nature of Science</a:t>
            </a:r>
            <a:endParaRPr lang="en-US" dirty="0"/>
          </a:p>
        </p:txBody>
      </p:sp>
      <p:sp>
        <p:nvSpPr>
          <p:cNvPr id="3" name="Subtitle 2"/>
          <p:cNvSpPr>
            <a:spLocks noGrp="1"/>
          </p:cNvSpPr>
          <p:nvPr>
            <p:ph type="subTitle" idx="1"/>
          </p:nvPr>
        </p:nvSpPr>
        <p:spPr/>
        <p:txBody>
          <a:bodyPr/>
          <a:lstStyle/>
          <a:p>
            <a:endParaRPr lang="en-US" dirty="0"/>
          </a:p>
          <a:p>
            <a:endParaRPr lang="en-US" dirty="0"/>
          </a:p>
        </p:txBody>
      </p:sp>
      <p:pic>
        <p:nvPicPr>
          <p:cNvPr id="1026" name="Picture 2" descr="http://t1.gstatic.com/images?q=tbn:ANd9GcSKsZHfUvMCHXsCHxGUkgA2ltKn5tRkltHPgo6kjs0oNxIfDHhk:www.texscience.org/earth/EarthModels-black.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276600"/>
            <a:ext cx="562927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4601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38912"/>
          </a:xfrm>
        </p:spPr>
        <p:txBody>
          <a:bodyPr>
            <a:normAutofit fontScale="90000"/>
          </a:bodyPr>
          <a:lstStyle/>
          <a:p>
            <a:pPr algn="ctr"/>
            <a:r>
              <a:rPr lang="en-US" sz="3200" b="1" dirty="0" smtClean="0">
                <a:effectLst>
                  <a:outerShdw blurRad="38100" dist="38100" dir="2700000" algn="tl">
                    <a:srgbClr val="000000">
                      <a:alpha val="43137"/>
                    </a:srgbClr>
                  </a:outerShdw>
                </a:effectLst>
              </a:rPr>
              <a:t>Earth Systems</a:t>
            </a:r>
            <a:endParaRPr lang="en-US" sz="32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084" y="4876800"/>
            <a:ext cx="1766169" cy="1746250"/>
          </a:xfrm>
          <a:prstGeom prst="rect">
            <a:avLst/>
          </a:prstGeom>
        </p:spPr>
      </p:pic>
      <p:sp>
        <p:nvSpPr>
          <p:cNvPr id="3" name="Content Placeholder 2"/>
          <p:cNvSpPr>
            <a:spLocks noGrp="1"/>
          </p:cNvSpPr>
          <p:nvPr>
            <p:ph idx="1"/>
          </p:nvPr>
        </p:nvSpPr>
        <p:spPr>
          <a:xfrm>
            <a:off x="228600" y="1143000"/>
            <a:ext cx="8763000" cy="5029200"/>
          </a:xfrm>
        </p:spPr>
        <p:txBody>
          <a:bodyPr>
            <a:normAutofit/>
          </a:bodyPr>
          <a:lstStyle/>
          <a:p>
            <a:r>
              <a:rPr lang="en-US" b="1" dirty="0" smtClean="0"/>
              <a:t>Scientists who study Earth have identified four main Earth systems: the lithosphere, the hydrosphere, the atmosphere, and the biosphere.</a:t>
            </a:r>
          </a:p>
          <a:p>
            <a:pPr marL="0" indent="0">
              <a:buNone/>
            </a:pPr>
            <a:r>
              <a:rPr lang="en-US" b="1" dirty="0" smtClean="0"/>
              <a:t>1. The Lithosphere</a:t>
            </a:r>
          </a:p>
          <a:p>
            <a:pPr marL="0" indent="0">
              <a:buNone/>
            </a:pPr>
            <a:r>
              <a:rPr lang="en-US" b="1" dirty="0" smtClean="0"/>
              <a:t>     - Earth’s lithosphere is the rigid outer shell of the planet and includes the crust and the solid, uppermost part of the layer below the crust, the mantle.</a:t>
            </a:r>
          </a:p>
          <a:p>
            <a:pPr marL="0" indent="0">
              <a:buNone/>
            </a:pPr>
            <a:r>
              <a:rPr lang="en-US" b="1" dirty="0" smtClean="0"/>
              <a:t>     - There are two kinds of crust: continental </a:t>
            </a:r>
          </a:p>
          <a:p>
            <a:pPr marL="0" indent="0">
              <a:buNone/>
            </a:pPr>
            <a:r>
              <a:rPr lang="en-US" b="1" dirty="0" smtClean="0"/>
              <a:t>crust, made mostly of granite, and oceanic</a:t>
            </a:r>
          </a:p>
          <a:p>
            <a:pPr marL="0" indent="0">
              <a:buNone/>
            </a:pPr>
            <a:r>
              <a:rPr lang="en-US" b="1" dirty="0" smtClean="0"/>
              <a:t>crust which is primarily basalt.</a:t>
            </a:r>
            <a:r>
              <a:rPr lang="en-US" b="1" dirty="0"/>
              <a:t>	</a:t>
            </a:r>
          </a:p>
        </p:txBody>
      </p:sp>
    </p:spTree>
    <p:extLst>
      <p:ext uri="{BB962C8B-B14F-4D97-AF65-F5344CB8AC3E}">
        <p14:creationId xmlns:p14="http://schemas.microsoft.com/office/powerpoint/2010/main" val="110491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pPr algn="ctr"/>
            <a:r>
              <a:rPr lang="en-US" sz="3200" b="1" dirty="0" smtClean="0">
                <a:effectLst>
                  <a:outerShdw blurRad="38100" dist="38100" dir="2700000" algn="tl">
                    <a:srgbClr val="000000">
                      <a:alpha val="43137"/>
                    </a:srgbClr>
                  </a:outerShdw>
                </a:effectLst>
              </a:rPr>
              <a:t>Earth’s Systems</a:t>
            </a:r>
            <a:endParaRPr lang="en-US" sz="32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4412983"/>
            <a:ext cx="3467477" cy="2445016"/>
          </a:xfrm>
          <a:prstGeom prst="rect">
            <a:avLst/>
          </a:prstGeom>
        </p:spPr>
      </p:pic>
      <p:sp>
        <p:nvSpPr>
          <p:cNvPr id="3" name="Content Placeholder 2"/>
          <p:cNvSpPr>
            <a:spLocks noGrp="1"/>
          </p:cNvSpPr>
          <p:nvPr>
            <p:ph idx="1"/>
          </p:nvPr>
        </p:nvSpPr>
        <p:spPr>
          <a:xfrm>
            <a:off x="457200" y="1447800"/>
            <a:ext cx="8229600" cy="4389120"/>
          </a:xfrm>
        </p:spPr>
        <p:txBody>
          <a:bodyPr>
            <a:normAutofit fontScale="92500" lnSpcReduction="10000"/>
          </a:bodyPr>
          <a:lstStyle/>
          <a:p>
            <a:pPr marL="0" indent="0">
              <a:buNone/>
            </a:pPr>
            <a:r>
              <a:rPr lang="en-US" b="1" dirty="0" smtClean="0"/>
              <a:t>1. The Lithosphere</a:t>
            </a:r>
          </a:p>
          <a:p>
            <a:pPr marL="0" indent="0">
              <a:buNone/>
            </a:pPr>
            <a:r>
              <a:rPr lang="en-US" b="1" dirty="0" smtClean="0"/>
              <a:t>     - Some of Earth’s upper mantle behaves like a rigid solid while other parts of this layer are partially molten and flow like a soft plastic.  This partially molten layer of the mantle is the asthenosphere.</a:t>
            </a:r>
          </a:p>
          <a:p>
            <a:pPr marL="0" indent="0">
              <a:buNone/>
            </a:pPr>
            <a:r>
              <a:rPr lang="en-US" b="1" dirty="0" smtClean="0"/>
              <a:t>     - Beneath Earth’s mantle is the core, which can be divided into two parts: an outer, liquid part and a solid, inner part.</a:t>
            </a:r>
          </a:p>
          <a:p>
            <a:pPr marL="0" indent="0">
              <a:buNone/>
            </a:pPr>
            <a:r>
              <a:rPr lang="en-US" b="1" dirty="0" smtClean="0"/>
              <a:t>     - Earth’s core and asthenosphere </a:t>
            </a:r>
          </a:p>
          <a:p>
            <a:pPr marL="0" indent="0">
              <a:buNone/>
            </a:pPr>
            <a:r>
              <a:rPr lang="en-US" b="1" dirty="0" smtClean="0"/>
              <a:t>are not parts of the lithosphere but </a:t>
            </a:r>
          </a:p>
          <a:p>
            <a:pPr marL="0" indent="0">
              <a:buNone/>
            </a:pPr>
            <a:r>
              <a:rPr lang="en-US" b="1" dirty="0" smtClean="0"/>
              <a:t>they interact with it.</a:t>
            </a:r>
          </a:p>
        </p:txBody>
      </p:sp>
    </p:spTree>
    <p:extLst>
      <p:ext uri="{BB962C8B-B14F-4D97-AF65-F5344CB8AC3E}">
        <p14:creationId xmlns:p14="http://schemas.microsoft.com/office/powerpoint/2010/main" val="37703865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Autofit/>
          </a:bodyPr>
          <a:lstStyle/>
          <a:p>
            <a:pPr algn="ctr"/>
            <a:r>
              <a:rPr lang="en-US" sz="3200" b="1" dirty="0" smtClean="0">
                <a:effectLst>
                  <a:outerShdw blurRad="38100" dist="38100" dir="2700000" algn="tl">
                    <a:srgbClr val="000000">
                      <a:alpha val="43137"/>
                    </a:srgbClr>
                  </a:outerShdw>
                </a:effectLst>
              </a:rPr>
              <a:t>Earth’s Systems</a:t>
            </a:r>
            <a:endParaRPr lang="en-US" sz="32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4038600"/>
            <a:ext cx="2971800" cy="2763774"/>
          </a:xfrm>
          <a:prstGeom prst="rect">
            <a:avLst/>
          </a:prstGeom>
        </p:spPr>
      </p:pic>
      <p:sp>
        <p:nvSpPr>
          <p:cNvPr id="3" name="Content Placeholder 2"/>
          <p:cNvSpPr>
            <a:spLocks noGrp="1"/>
          </p:cNvSpPr>
          <p:nvPr>
            <p:ph idx="1"/>
          </p:nvPr>
        </p:nvSpPr>
        <p:spPr>
          <a:xfrm>
            <a:off x="457200" y="1447800"/>
            <a:ext cx="8229600" cy="4724400"/>
          </a:xfrm>
        </p:spPr>
        <p:txBody>
          <a:bodyPr/>
          <a:lstStyle/>
          <a:p>
            <a:pPr marL="0" indent="0">
              <a:buNone/>
            </a:pPr>
            <a:r>
              <a:rPr lang="en-US" b="1" dirty="0" smtClean="0"/>
              <a:t>2. The Hydrosphere</a:t>
            </a:r>
          </a:p>
          <a:p>
            <a:pPr marL="0" indent="0">
              <a:buNone/>
            </a:pPr>
            <a:r>
              <a:rPr lang="en-US" b="1" dirty="0"/>
              <a:t> </a:t>
            </a:r>
            <a:r>
              <a:rPr lang="en-US" b="1" dirty="0" smtClean="0"/>
              <a:t>    - The hydrosphere consists of the water in Earth’s oceans, seas, lakes, rivers and glaciers, as well as the water in the atmosphere.</a:t>
            </a:r>
          </a:p>
          <a:p>
            <a:pPr marL="0" indent="0">
              <a:buNone/>
            </a:pPr>
            <a:r>
              <a:rPr lang="en-US" b="1" dirty="0" smtClean="0"/>
              <a:t>     About 97% of Earth’s water exists as salt water; the remaining 3% is freshwater contained in glaciers, in lakes and rivers, and </a:t>
            </a:r>
          </a:p>
          <a:p>
            <a:pPr marL="0" indent="0">
              <a:buNone/>
            </a:pPr>
            <a:r>
              <a:rPr lang="en-US" b="1" smtClean="0"/>
              <a:t>beneath Earth’s surface as </a:t>
            </a:r>
          </a:p>
          <a:p>
            <a:pPr marL="0" indent="0">
              <a:buNone/>
            </a:pPr>
            <a:r>
              <a:rPr lang="en-US" b="1" smtClean="0"/>
              <a:t>groundwater</a:t>
            </a:r>
            <a:r>
              <a:rPr lang="en-US" b="1" dirty="0" smtClean="0"/>
              <a:t>.</a:t>
            </a:r>
            <a:endParaRPr lang="en-US" b="1" dirty="0"/>
          </a:p>
        </p:txBody>
      </p:sp>
    </p:spTree>
    <p:extLst>
      <p:ext uri="{BB962C8B-B14F-4D97-AF65-F5344CB8AC3E}">
        <p14:creationId xmlns:p14="http://schemas.microsoft.com/office/powerpoint/2010/main" val="4034412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pPr algn="ctr"/>
            <a:r>
              <a:rPr lang="en-US" sz="3200" b="1" dirty="0" smtClean="0">
                <a:effectLst>
                  <a:outerShdw blurRad="38100" dist="38100" dir="2700000" algn="tl">
                    <a:srgbClr val="000000">
                      <a:alpha val="43137"/>
                    </a:srgbClr>
                  </a:outerShdw>
                </a:effectLst>
              </a:rPr>
              <a:t>Earth’s Systems</a:t>
            </a:r>
            <a:endParaRPr lang="en-US"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24000"/>
            <a:ext cx="8229600" cy="3048000"/>
          </a:xfrm>
        </p:spPr>
        <p:txBody>
          <a:bodyPr/>
          <a:lstStyle/>
          <a:p>
            <a:pPr marL="0" indent="0">
              <a:buNone/>
            </a:pPr>
            <a:r>
              <a:rPr lang="en-US" b="1" dirty="0" smtClean="0"/>
              <a:t>3. The Atmosphere</a:t>
            </a:r>
          </a:p>
          <a:p>
            <a:pPr marL="0" indent="0">
              <a:buNone/>
            </a:pPr>
            <a:r>
              <a:rPr lang="en-US" b="1" dirty="0"/>
              <a:t> </a:t>
            </a:r>
            <a:r>
              <a:rPr lang="en-US" b="1" dirty="0" smtClean="0"/>
              <a:t>    - The atmosphere is the blanket of gases that surrounds our planet.</a:t>
            </a:r>
          </a:p>
          <a:p>
            <a:pPr marL="0" indent="0">
              <a:buNone/>
            </a:pPr>
            <a:r>
              <a:rPr lang="en-US" b="1" dirty="0" smtClean="0"/>
              <a:t>     - Earth’s atmosphere is necessary for respiration by most living things, protects Earth’s inhabitants from harmful radiation from the Sun, and helps to keep the planet at a temperature suitable for life.</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4533900"/>
            <a:ext cx="2971800" cy="222885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953000"/>
            <a:ext cx="4572000" cy="1524000"/>
          </a:xfrm>
          <a:prstGeom prst="rect">
            <a:avLst/>
          </a:prstGeom>
        </p:spPr>
      </p:pic>
    </p:spTree>
    <p:extLst>
      <p:ext uri="{BB962C8B-B14F-4D97-AF65-F5344CB8AC3E}">
        <p14:creationId xmlns:p14="http://schemas.microsoft.com/office/powerpoint/2010/main" val="1890210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pPr algn="ctr"/>
            <a:r>
              <a:rPr lang="en-US" sz="3200" dirty="0" smtClean="0"/>
              <a:t>Earth’s Systems</a:t>
            </a:r>
            <a:endParaRPr lang="en-US" sz="3200" dirty="0"/>
          </a:p>
        </p:txBody>
      </p:sp>
      <p:sp>
        <p:nvSpPr>
          <p:cNvPr id="3" name="Content Placeholder 2"/>
          <p:cNvSpPr>
            <a:spLocks noGrp="1"/>
          </p:cNvSpPr>
          <p:nvPr>
            <p:ph idx="1"/>
          </p:nvPr>
        </p:nvSpPr>
        <p:spPr>
          <a:xfrm>
            <a:off x="457200" y="1600200"/>
            <a:ext cx="8229600" cy="2362200"/>
          </a:xfrm>
        </p:spPr>
        <p:txBody>
          <a:bodyPr/>
          <a:lstStyle/>
          <a:p>
            <a:pPr marL="0" indent="0">
              <a:buNone/>
            </a:pPr>
            <a:r>
              <a:rPr lang="en-US" b="1" dirty="0" smtClean="0"/>
              <a:t>4. The Biosphere</a:t>
            </a:r>
          </a:p>
          <a:p>
            <a:pPr marL="0" indent="0">
              <a:buNone/>
            </a:pPr>
            <a:r>
              <a:rPr lang="en-US" b="1" dirty="0"/>
              <a:t> </a:t>
            </a:r>
            <a:r>
              <a:rPr lang="en-US" b="1" dirty="0" smtClean="0"/>
              <a:t>    - The biosphere includes all organisms on Earth as well as the environments in which they live.</a:t>
            </a:r>
          </a:p>
          <a:p>
            <a:pPr marL="0" indent="0">
              <a:buNone/>
            </a:pPr>
            <a:r>
              <a:rPr lang="en-US" b="1" dirty="0"/>
              <a:t> </a:t>
            </a:r>
            <a:r>
              <a:rPr lang="en-US" b="1" dirty="0" smtClean="0"/>
              <a:t>    - With some exceptions, most organisms exist within a few meters of Earth’s surface.</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4038600"/>
            <a:ext cx="5181600" cy="2590800"/>
          </a:xfrm>
          <a:prstGeom prst="rect">
            <a:avLst/>
          </a:prstGeom>
        </p:spPr>
      </p:pic>
    </p:spTree>
    <p:extLst>
      <p:ext uri="{BB962C8B-B14F-4D97-AF65-F5344CB8AC3E}">
        <p14:creationId xmlns:p14="http://schemas.microsoft.com/office/powerpoint/2010/main" val="758506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Autofit/>
          </a:bodyPr>
          <a:lstStyle/>
          <a:p>
            <a:pPr algn="ctr"/>
            <a:r>
              <a:rPr lang="en-US" sz="3200" dirty="0" smtClean="0">
                <a:solidFill>
                  <a:srgbClr val="C00000"/>
                </a:solidFill>
                <a:effectLst>
                  <a:outerShdw blurRad="38100" dist="38100" dir="2700000" algn="tl">
                    <a:srgbClr val="000000">
                      <a:alpha val="43137"/>
                    </a:srgbClr>
                  </a:outerShdw>
                </a:effectLst>
              </a:rPr>
              <a:t>Earth Science in Your Everyday Life</a:t>
            </a:r>
            <a:endParaRPr lang="en-US" sz="3200"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229600" cy="4114800"/>
          </a:xfrm>
        </p:spPr>
        <p:txBody>
          <a:bodyPr>
            <a:normAutofit fontScale="92500" lnSpcReduction="10000"/>
          </a:bodyPr>
          <a:lstStyle/>
          <a:p>
            <a:r>
              <a:rPr lang="en-US" b="1" dirty="0" smtClean="0"/>
              <a:t>You and the billions of other life-forms that live on Earth are part of the biosphere.</a:t>
            </a:r>
          </a:p>
          <a:p>
            <a:pPr marL="0" indent="0">
              <a:buNone/>
            </a:pPr>
            <a:endParaRPr lang="en-US" b="1" dirty="0" smtClean="0"/>
          </a:p>
          <a:p>
            <a:pPr marL="0" indent="0">
              <a:buNone/>
            </a:pPr>
            <a:r>
              <a:rPr lang="en-US" b="1" dirty="0" smtClean="0"/>
              <a:t>Technology</a:t>
            </a:r>
          </a:p>
          <a:p>
            <a:pPr marL="0" indent="0">
              <a:buNone/>
            </a:pPr>
            <a:r>
              <a:rPr lang="en-US" b="1" dirty="0"/>
              <a:t> </a:t>
            </a:r>
            <a:r>
              <a:rPr lang="en-US" b="1" dirty="0" smtClean="0"/>
              <a:t>    - The study of science, including Earth Science, has led to the discovery of many things that you use every day.</a:t>
            </a:r>
          </a:p>
          <a:p>
            <a:pPr marL="0" indent="0">
              <a:buNone/>
            </a:pPr>
            <a:r>
              <a:rPr lang="en-US" b="1" dirty="0"/>
              <a:t> </a:t>
            </a:r>
            <a:r>
              <a:rPr lang="en-US" b="1" dirty="0" smtClean="0"/>
              <a:t>    - This application of scientific discoveries is called technology.</a:t>
            </a:r>
          </a:p>
          <a:p>
            <a:pPr marL="0" indent="0">
              <a:buNone/>
            </a:pPr>
            <a:r>
              <a:rPr lang="en-US" b="1" dirty="0"/>
              <a:t> </a:t>
            </a:r>
            <a:r>
              <a:rPr lang="en-US" b="1" dirty="0" smtClean="0"/>
              <a:t>    - Technology is transferable, which means that it can be applied to new situations.</a:t>
            </a:r>
            <a:endParaRPr lang="en-US" b="1" dirty="0"/>
          </a:p>
        </p:txBody>
      </p:sp>
    </p:spTree>
    <p:extLst>
      <p:ext uri="{BB962C8B-B14F-4D97-AF65-F5344CB8AC3E}">
        <p14:creationId xmlns:p14="http://schemas.microsoft.com/office/powerpoint/2010/main" val="9860694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Autofit/>
          </a:bodyPr>
          <a:lstStyle/>
          <a:p>
            <a:pPr algn="ctr"/>
            <a:r>
              <a:rPr lang="en-US" sz="3200" b="1" dirty="0" smtClean="0">
                <a:effectLst>
                  <a:outerShdw blurRad="38100" dist="38100" dir="2700000" algn="tl">
                    <a:srgbClr val="000000">
                      <a:alpha val="43137"/>
                    </a:srgbClr>
                  </a:outerShdw>
                </a:effectLst>
              </a:rPr>
              <a:t>Objectives for Section 1.2</a:t>
            </a:r>
            <a:endParaRPr lang="en-US"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b="1" dirty="0" smtClean="0"/>
              <a:t>List the steps used in a scientific method</a:t>
            </a:r>
          </a:p>
          <a:p>
            <a:r>
              <a:rPr lang="en-US" b="1" dirty="0" smtClean="0"/>
              <a:t>Compare and contrast experimental variables and controls</a:t>
            </a:r>
          </a:p>
          <a:p>
            <a:r>
              <a:rPr lang="en-US" b="1" dirty="0" smtClean="0"/>
              <a:t>Identify basic SI units</a:t>
            </a:r>
          </a:p>
          <a:p>
            <a:r>
              <a:rPr lang="en-US" b="1" dirty="0" smtClean="0"/>
              <a:t>Explain how to write numbers using scientific notation</a:t>
            </a:r>
          </a:p>
          <a:p>
            <a:endParaRPr lang="en-US" dirty="0"/>
          </a:p>
          <a:p>
            <a:endParaRPr lang="en-US" dirty="0"/>
          </a:p>
        </p:txBody>
      </p:sp>
    </p:spTree>
    <p:extLst>
      <p:ext uri="{BB962C8B-B14F-4D97-AF65-F5344CB8AC3E}">
        <p14:creationId xmlns:p14="http://schemas.microsoft.com/office/powerpoint/2010/main" val="32705880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pPr algn="ctr"/>
            <a:r>
              <a:rPr lang="en-US" sz="3200" b="1" dirty="0" smtClean="0">
                <a:solidFill>
                  <a:schemeClr val="accent1">
                    <a:lumMod val="75000"/>
                  </a:schemeClr>
                </a:solidFill>
                <a:effectLst>
                  <a:outerShdw blurRad="38100" dist="38100" dir="2700000" algn="tl">
                    <a:srgbClr val="000000">
                      <a:alpha val="43137"/>
                    </a:srgbClr>
                  </a:outerShdw>
                </a:effectLst>
              </a:rPr>
              <a:t>The Nature of Scientific Investigations</a:t>
            </a:r>
            <a:endParaRPr lang="en-US" sz="3200" b="1" dirty="0">
              <a:solidFill>
                <a:schemeClr val="accent1">
                  <a:lumMod val="75000"/>
                </a:schemeClr>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4249" y="4114800"/>
            <a:ext cx="4533900" cy="2518833"/>
          </a:xfrm>
          <a:prstGeom prst="rect">
            <a:avLst/>
          </a:prstGeom>
        </p:spPr>
      </p:pic>
      <p:sp>
        <p:nvSpPr>
          <p:cNvPr id="3" name="Content Placeholder 2"/>
          <p:cNvSpPr>
            <a:spLocks noGrp="1"/>
          </p:cNvSpPr>
          <p:nvPr>
            <p:ph idx="1"/>
          </p:nvPr>
        </p:nvSpPr>
        <p:spPr>
          <a:xfrm>
            <a:off x="457200" y="1935480"/>
            <a:ext cx="8229600" cy="2255520"/>
          </a:xfrm>
        </p:spPr>
        <p:txBody>
          <a:bodyPr/>
          <a:lstStyle/>
          <a:p>
            <a:r>
              <a:rPr lang="en-US" b="1" dirty="0" smtClean="0">
                <a:solidFill>
                  <a:schemeClr val="accent1">
                    <a:lumMod val="75000"/>
                  </a:schemeClr>
                </a:solidFill>
              </a:rPr>
              <a:t>A scientific method is a planned, organized approach to solving a problem.</a:t>
            </a:r>
          </a:p>
          <a:p>
            <a:r>
              <a:rPr lang="en-US" b="1" dirty="0" smtClean="0">
                <a:solidFill>
                  <a:schemeClr val="accent1">
                    <a:lumMod val="75000"/>
                  </a:schemeClr>
                </a:solidFill>
              </a:rPr>
              <a:t>Once the problem is defined and research is complete, a hypothesis, or suggested explanation for an observation, is made.</a:t>
            </a:r>
            <a:endParaRPr lang="en-US" b="1" dirty="0">
              <a:solidFill>
                <a:schemeClr val="accent1">
                  <a:lumMod val="75000"/>
                </a:schemeClr>
              </a:solidFill>
            </a:endParaRPr>
          </a:p>
        </p:txBody>
      </p:sp>
    </p:spTree>
    <p:extLst>
      <p:ext uri="{BB962C8B-B14F-4D97-AF65-F5344CB8AC3E}">
        <p14:creationId xmlns:p14="http://schemas.microsoft.com/office/powerpoint/2010/main" val="37513753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Autofit/>
          </a:bodyPr>
          <a:lstStyle/>
          <a:p>
            <a:pPr algn="ctr"/>
            <a:r>
              <a:rPr lang="en-US" sz="3200" b="1" dirty="0" smtClean="0">
                <a:effectLst>
                  <a:outerShdw blurRad="38100" dist="38100" dir="2700000" algn="tl">
                    <a:srgbClr val="000000">
                      <a:alpha val="43137"/>
                    </a:srgbClr>
                  </a:outerShdw>
                </a:effectLst>
              </a:rPr>
              <a:t>The Nature of Scientific Investigations</a:t>
            </a:r>
            <a:endParaRPr lang="en-US"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953000" y="1752600"/>
            <a:ext cx="3657600" cy="4953000"/>
          </a:xfrm>
        </p:spPr>
        <p:txBody>
          <a:bodyPr>
            <a:normAutofit/>
          </a:bodyPr>
          <a:lstStyle/>
          <a:p>
            <a:pPr marL="0" indent="0" algn="ctr">
              <a:buNone/>
            </a:pPr>
            <a:r>
              <a:rPr lang="en-US" sz="2000" b="1" u="sng" dirty="0" smtClean="0"/>
              <a:t>6 Steps of Scientific Method</a:t>
            </a:r>
          </a:p>
          <a:p>
            <a:pPr marL="457200" indent="-457200">
              <a:buFont typeface="+mj-lt"/>
              <a:buAutoNum type="arabicPeriod"/>
            </a:pPr>
            <a:r>
              <a:rPr lang="en-US" sz="2800" b="1" dirty="0" smtClean="0"/>
              <a:t>State Problem</a:t>
            </a:r>
          </a:p>
          <a:p>
            <a:pPr marL="457200" indent="-457200">
              <a:buFont typeface="+mj-lt"/>
              <a:buAutoNum type="arabicPeriod"/>
            </a:pPr>
            <a:r>
              <a:rPr lang="en-US" sz="2800" b="1" dirty="0" smtClean="0"/>
              <a:t>Gather information</a:t>
            </a:r>
          </a:p>
          <a:p>
            <a:pPr marL="457200" indent="-457200">
              <a:buFont typeface="+mj-lt"/>
              <a:buAutoNum type="arabicPeriod"/>
            </a:pPr>
            <a:r>
              <a:rPr lang="en-US" sz="2800" b="1" dirty="0" smtClean="0"/>
              <a:t>Form hypothesis</a:t>
            </a:r>
          </a:p>
          <a:p>
            <a:pPr marL="457200" indent="-457200">
              <a:buFont typeface="+mj-lt"/>
              <a:buAutoNum type="arabicPeriod"/>
            </a:pPr>
            <a:r>
              <a:rPr lang="en-US" sz="2800" b="1" dirty="0" smtClean="0"/>
              <a:t>Test hypothesis</a:t>
            </a:r>
          </a:p>
          <a:p>
            <a:pPr marL="457200" indent="-457200">
              <a:buFont typeface="+mj-lt"/>
              <a:buAutoNum type="arabicPeriod"/>
            </a:pPr>
            <a:r>
              <a:rPr lang="en-US" sz="2800" b="1" dirty="0" smtClean="0"/>
              <a:t>Analyze data</a:t>
            </a:r>
          </a:p>
          <a:p>
            <a:pPr marL="457200" indent="-457200">
              <a:buFont typeface="+mj-lt"/>
              <a:buAutoNum type="arabicPeriod"/>
            </a:pPr>
            <a:r>
              <a:rPr lang="en-US" sz="2800" b="1" dirty="0" smtClean="0"/>
              <a:t>Draw conclusions</a:t>
            </a:r>
            <a:endParaRPr lang="en-US" sz="2800" b="1" dirty="0"/>
          </a:p>
          <a:p>
            <a:pPr marL="0" indent="0">
              <a:buNone/>
            </a:pPr>
            <a:endParaRPr lang="en-US" sz="2000" b="1"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524000"/>
            <a:ext cx="4724400" cy="3342736"/>
          </a:xfrm>
          <a:prstGeom prst="rect">
            <a:avLst/>
          </a:prstGeom>
        </p:spPr>
      </p:pic>
    </p:spTree>
    <p:extLst>
      <p:ext uri="{BB962C8B-B14F-4D97-AF65-F5344CB8AC3E}">
        <p14:creationId xmlns:p14="http://schemas.microsoft.com/office/powerpoint/2010/main" val="14270786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pPr algn="ctr"/>
            <a:r>
              <a:rPr lang="en-US" sz="3200" b="1" dirty="0" smtClean="0">
                <a:effectLst>
                  <a:outerShdw blurRad="38100" dist="38100" dir="2700000" algn="tl">
                    <a:srgbClr val="000000">
                      <a:alpha val="43137"/>
                    </a:srgbClr>
                  </a:outerShdw>
                </a:effectLst>
              </a:rPr>
              <a:t>The Nature of Scientific Investigation</a:t>
            </a:r>
            <a:endParaRPr lang="en-US"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724400"/>
          </a:xfrm>
        </p:spPr>
        <p:txBody>
          <a:bodyPr>
            <a:normAutofit/>
          </a:bodyPr>
          <a:lstStyle/>
          <a:p>
            <a:r>
              <a:rPr lang="en-US" b="1" dirty="0" smtClean="0"/>
              <a:t>A hypothesis is tested by conducting an experiment which is an organized procedure that involves making measurements and observation.</a:t>
            </a:r>
          </a:p>
          <a:p>
            <a:r>
              <a:rPr lang="en-US" b="1" dirty="0" smtClean="0"/>
              <a:t>A good scientific experiment tests only one variable, or changeable factor, at a time</a:t>
            </a:r>
          </a:p>
          <a:p>
            <a:pPr lvl="1"/>
            <a:r>
              <a:rPr lang="en-US" b="1" dirty="0" smtClean="0"/>
              <a:t>The independent variable is the factor that is manipulate by the experimenter.</a:t>
            </a:r>
          </a:p>
          <a:p>
            <a:pPr lvl="1"/>
            <a:r>
              <a:rPr lang="en-US" b="1" dirty="0" smtClean="0"/>
              <a:t>The dependent variable is a factor that can change if the independent variable is changed.</a:t>
            </a:r>
          </a:p>
          <a:p>
            <a:pPr marL="393192" lvl="1" indent="0">
              <a:buNone/>
            </a:pPr>
            <a:r>
              <a:rPr lang="en-US" b="1" dirty="0" smtClean="0"/>
              <a:t>A control is used to show that the results of an experiment are a result of the condition being tested.</a:t>
            </a:r>
            <a:endParaRPr lang="en-US" b="1" dirty="0"/>
          </a:p>
        </p:txBody>
      </p:sp>
    </p:spTree>
    <p:extLst>
      <p:ext uri="{BB962C8B-B14F-4D97-AF65-F5344CB8AC3E}">
        <p14:creationId xmlns:p14="http://schemas.microsoft.com/office/powerpoint/2010/main" val="3618643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lumMod val="75000"/>
                  </a:schemeClr>
                </a:solidFill>
                <a:effectLst>
                  <a:outerShdw blurRad="38100" dist="38100" dir="2700000" algn="tl">
                    <a:srgbClr val="000000">
                      <a:alpha val="43137"/>
                    </a:srgbClr>
                  </a:outerShdw>
                </a:effectLst>
              </a:rPr>
              <a:t>Section 1.1 – Earth Science</a:t>
            </a:r>
            <a:endParaRPr lang="en-US" dirty="0">
              <a:solidFill>
                <a:schemeClr val="accent1">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US" b="1" dirty="0" smtClean="0"/>
              <a:t>Objectives</a:t>
            </a:r>
          </a:p>
          <a:p>
            <a:r>
              <a:rPr lang="en-US" b="1" dirty="0" smtClean="0"/>
              <a:t>Differentiate among the four branches of Earth Science</a:t>
            </a:r>
          </a:p>
          <a:p>
            <a:r>
              <a:rPr lang="en-US" b="1" dirty="0" smtClean="0"/>
              <a:t>Contrast the four systems of Earth</a:t>
            </a:r>
          </a:p>
          <a:p>
            <a:r>
              <a:rPr lang="en-US" b="1" dirty="0" smtClean="0"/>
              <a:t>Discuss how Earth Science affects your daily life</a:t>
            </a:r>
            <a:endParaRPr lang="en-US" b="1" dirty="0"/>
          </a:p>
        </p:txBody>
      </p:sp>
    </p:spTree>
    <p:extLst>
      <p:ext uri="{BB962C8B-B14F-4D97-AF65-F5344CB8AC3E}">
        <p14:creationId xmlns:p14="http://schemas.microsoft.com/office/powerpoint/2010/main" val="21980349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pPr algn="ctr"/>
            <a:r>
              <a:rPr lang="en-US" sz="3200" b="1" dirty="0" smtClean="0">
                <a:effectLst>
                  <a:outerShdw blurRad="38100" dist="38100" dir="2700000" algn="tl">
                    <a:srgbClr val="000000">
                      <a:alpha val="43137"/>
                    </a:srgbClr>
                  </a:outerShdw>
                </a:effectLst>
              </a:rPr>
              <a:t>The Nature of Scientific Investigation</a:t>
            </a:r>
            <a:endParaRPr lang="en-US"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03728" y="1524000"/>
            <a:ext cx="6096000" cy="4419600"/>
          </a:xfrm>
        </p:spPr>
        <p:txBody>
          <a:bodyPr/>
          <a:lstStyle/>
          <a:p>
            <a:pPr marL="0" indent="0">
              <a:buNone/>
            </a:pPr>
            <a:r>
              <a:rPr lang="en-US" b="1" dirty="0" smtClean="0"/>
              <a:t>Safety in the Science Classroom</a:t>
            </a:r>
          </a:p>
          <a:p>
            <a:pPr>
              <a:buFont typeface="Wingdings" pitchFamily="2" charset="2"/>
              <a:buChar char="Ø"/>
            </a:pPr>
            <a:r>
              <a:rPr lang="en-US" b="1" dirty="0" smtClean="0"/>
              <a:t>When conducting any scientific investigation, it is important to use all materials and equipment only as instructed.</a:t>
            </a:r>
          </a:p>
          <a:p>
            <a:pPr>
              <a:buFont typeface="Wingdings" pitchFamily="2" charset="2"/>
              <a:buChar char="Ø"/>
            </a:pPr>
            <a:r>
              <a:rPr lang="en-US" b="1" dirty="0" smtClean="0"/>
              <a:t>Follow the safety rules listed in Table 1.2 to help prevent injury to you and others in the lab as well as make sure you are aware of possible hazards in a science lab.</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6902" y="4572000"/>
            <a:ext cx="2619375" cy="2095500"/>
          </a:xfrm>
          <a:prstGeom prst="rect">
            <a:avLst/>
          </a:prstGeom>
        </p:spPr>
      </p:pic>
    </p:spTree>
    <p:extLst>
      <p:ext uri="{BB962C8B-B14F-4D97-AF65-F5344CB8AC3E}">
        <p14:creationId xmlns:p14="http://schemas.microsoft.com/office/powerpoint/2010/main" val="2729998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15112"/>
          </a:xfrm>
        </p:spPr>
        <p:txBody>
          <a:bodyPr>
            <a:normAutofit fontScale="90000"/>
          </a:bodyPr>
          <a:lstStyle/>
          <a:p>
            <a:pPr algn="ctr"/>
            <a:r>
              <a:rPr lang="en-US" sz="3200" b="1" dirty="0" smtClean="0">
                <a:effectLst>
                  <a:outerShdw blurRad="38100" dist="38100" dir="2700000" algn="tl">
                    <a:srgbClr val="000000">
                      <a:alpha val="43137"/>
                    </a:srgbClr>
                  </a:outerShdw>
                </a:effectLst>
              </a:rPr>
              <a:t>The Nature of Scientific Investigations</a:t>
            </a:r>
            <a:endParaRPr lang="en-US" sz="32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4249" y="4724400"/>
            <a:ext cx="3160889" cy="2133600"/>
          </a:xfrm>
          <a:prstGeom prst="rect">
            <a:avLst/>
          </a:prstGeom>
        </p:spPr>
      </p:pic>
      <p:sp>
        <p:nvSpPr>
          <p:cNvPr id="3" name="Content Placeholder 2"/>
          <p:cNvSpPr>
            <a:spLocks noGrp="1"/>
          </p:cNvSpPr>
          <p:nvPr>
            <p:ph idx="1"/>
          </p:nvPr>
        </p:nvSpPr>
        <p:spPr>
          <a:xfrm>
            <a:off x="457200" y="1143000"/>
            <a:ext cx="6629400" cy="5562600"/>
          </a:xfrm>
        </p:spPr>
        <p:txBody>
          <a:bodyPr>
            <a:normAutofit lnSpcReduction="10000"/>
          </a:bodyPr>
          <a:lstStyle/>
          <a:p>
            <a:pPr marL="0" indent="0">
              <a:buNone/>
            </a:pPr>
            <a:r>
              <a:rPr lang="en-US" b="1" dirty="0" smtClean="0"/>
              <a:t>Analysis and Conclusions</a:t>
            </a:r>
          </a:p>
          <a:p>
            <a:r>
              <a:rPr lang="en-US" b="1" dirty="0" smtClean="0"/>
              <a:t>During a scientific experiment, all data, including measurements and observations, are carefully recorded.</a:t>
            </a:r>
          </a:p>
          <a:p>
            <a:r>
              <a:rPr lang="en-US" b="1" dirty="0" smtClean="0"/>
              <a:t>Once an experiment is complete, the data must be formatted so that they can be studied, or analyzed.</a:t>
            </a:r>
          </a:p>
          <a:p>
            <a:r>
              <a:rPr lang="en-US" b="1" dirty="0" smtClean="0"/>
              <a:t>If a conclusion is contrary to the original hypothesis, the hypothesis may be changed.</a:t>
            </a:r>
          </a:p>
          <a:p>
            <a:r>
              <a:rPr lang="en-US" b="1" dirty="0" smtClean="0"/>
              <a:t>Remember, scientific methods </a:t>
            </a:r>
          </a:p>
          <a:p>
            <a:pPr marL="0" indent="0">
              <a:buNone/>
            </a:pPr>
            <a:r>
              <a:rPr lang="en-US" b="1" dirty="0"/>
              <a:t> </a:t>
            </a:r>
            <a:r>
              <a:rPr lang="en-US" b="1" dirty="0" smtClean="0"/>
              <a:t> are not rigid, step by step outlines</a:t>
            </a:r>
          </a:p>
          <a:p>
            <a:pPr marL="0" indent="0">
              <a:buNone/>
            </a:pPr>
            <a:r>
              <a:rPr lang="en-US" b="1" dirty="0" smtClean="0"/>
              <a:t>  to solve problems.</a:t>
            </a:r>
            <a:endParaRPr lang="en-US" b="1" dirty="0"/>
          </a:p>
        </p:txBody>
      </p:sp>
    </p:spTree>
    <p:extLst>
      <p:ext uri="{BB962C8B-B14F-4D97-AF65-F5344CB8AC3E}">
        <p14:creationId xmlns:p14="http://schemas.microsoft.com/office/powerpoint/2010/main" val="3250565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pPr algn="ctr"/>
            <a:r>
              <a:rPr lang="en-US" sz="3200" b="1" dirty="0" smtClean="0">
                <a:effectLst>
                  <a:outerShdw blurRad="38100" dist="38100" dir="2700000" algn="tl">
                    <a:srgbClr val="000000">
                      <a:alpha val="43137"/>
                    </a:srgbClr>
                  </a:outerShdw>
                </a:effectLst>
              </a:rPr>
              <a:t>Measurement</a:t>
            </a:r>
            <a:endParaRPr lang="en-US"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229600" cy="2590800"/>
          </a:xfrm>
        </p:spPr>
        <p:txBody>
          <a:bodyPr/>
          <a:lstStyle/>
          <a:p>
            <a:r>
              <a:rPr lang="en-US" b="1" dirty="0" smtClean="0"/>
              <a:t>Most scientific studies and experiments use a standard system of metric units called Le </a:t>
            </a:r>
            <a:r>
              <a:rPr lang="en-US" b="1" dirty="0" err="1" smtClean="0"/>
              <a:t>Systeme</a:t>
            </a:r>
            <a:r>
              <a:rPr lang="en-US" b="1" dirty="0" smtClean="0"/>
              <a:t> International </a:t>
            </a:r>
            <a:r>
              <a:rPr lang="en-US" b="1" dirty="0" err="1" smtClean="0"/>
              <a:t>d’Unites</a:t>
            </a:r>
            <a:r>
              <a:rPr lang="en-US" b="1" dirty="0" smtClean="0"/>
              <a:t> or SI for short.</a:t>
            </a:r>
          </a:p>
          <a:p>
            <a:r>
              <a:rPr lang="en-US" b="1" dirty="0" smtClean="0"/>
              <a:t>SI is a modern version of the metric system based on a decimal system that uses the number 10 as the base unit.</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4114800"/>
            <a:ext cx="2628900" cy="2628900"/>
          </a:xfrm>
          <a:prstGeom prst="rect">
            <a:avLst/>
          </a:prstGeom>
        </p:spPr>
      </p:pic>
    </p:spTree>
    <p:extLst>
      <p:ext uri="{BB962C8B-B14F-4D97-AF65-F5344CB8AC3E}">
        <p14:creationId xmlns:p14="http://schemas.microsoft.com/office/powerpoint/2010/main" val="3533768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pPr algn="ctr"/>
            <a:r>
              <a:rPr lang="en-US" sz="3200" b="1" dirty="0" smtClean="0">
                <a:effectLst>
                  <a:outerShdw blurRad="38100" dist="38100" dir="2700000" algn="tl">
                    <a:srgbClr val="000000">
                      <a:alpha val="43137"/>
                    </a:srgbClr>
                  </a:outerShdw>
                </a:effectLst>
              </a:rPr>
              <a:t>Measurement</a:t>
            </a:r>
            <a:endParaRPr lang="en-US"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3169920"/>
          </a:xfrm>
        </p:spPr>
        <p:txBody>
          <a:bodyPr>
            <a:normAutofit fontScale="92500"/>
          </a:bodyPr>
          <a:lstStyle/>
          <a:p>
            <a:r>
              <a:rPr lang="en-US" b="1" dirty="0" smtClean="0"/>
              <a:t>The standard SI unit to measure length is the meter.</a:t>
            </a:r>
          </a:p>
          <a:p>
            <a:r>
              <a:rPr lang="en-US" b="1" dirty="0" smtClean="0"/>
              <a:t>The meter is divided into 100 equal parts called centimeters.</a:t>
            </a:r>
          </a:p>
          <a:p>
            <a:r>
              <a:rPr lang="en-US" b="1" dirty="0" smtClean="0"/>
              <a:t>The centimeter is divided into 10 equal parts cal</a:t>
            </a:r>
            <a:r>
              <a:rPr lang="en-US" b="1" dirty="0" smtClean="0"/>
              <a:t>led millimeters.</a:t>
            </a:r>
          </a:p>
          <a:p>
            <a:r>
              <a:rPr lang="en-US" b="1" dirty="0" smtClean="0"/>
              <a:t>Long distances are measured in kilometers which is 1000 meters.</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4343400"/>
            <a:ext cx="3314700" cy="2381060"/>
          </a:xfrm>
          <a:prstGeom prst="rect">
            <a:avLst/>
          </a:prstGeom>
        </p:spPr>
      </p:pic>
    </p:spTree>
    <p:extLst>
      <p:ext uri="{BB962C8B-B14F-4D97-AF65-F5344CB8AC3E}">
        <p14:creationId xmlns:p14="http://schemas.microsoft.com/office/powerpoint/2010/main" val="2035625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91312"/>
          </a:xfrm>
        </p:spPr>
        <p:txBody>
          <a:bodyPr>
            <a:normAutofit/>
          </a:bodyPr>
          <a:lstStyle/>
          <a:p>
            <a:pPr algn="ctr"/>
            <a:r>
              <a:rPr lang="en-US" sz="3200" b="1" dirty="0" smtClean="0">
                <a:effectLst>
                  <a:outerShdw blurRad="38100" dist="38100" dir="2700000" algn="tl">
                    <a:srgbClr val="000000">
                      <a:alpha val="43137"/>
                    </a:srgbClr>
                  </a:outerShdw>
                </a:effectLst>
              </a:rPr>
              <a:t>Measurement</a:t>
            </a:r>
            <a:endParaRPr lang="en-US"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990600"/>
            <a:ext cx="8229600" cy="4419600"/>
          </a:xfrm>
        </p:spPr>
        <p:txBody>
          <a:bodyPr>
            <a:normAutofit lnSpcReduction="10000"/>
          </a:bodyPr>
          <a:lstStyle/>
          <a:p>
            <a:pPr marL="0" indent="0">
              <a:buNone/>
            </a:pPr>
            <a:r>
              <a:rPr lang="en-US" b="1" dirty="0" smtClean="0"/>
              <a:t>Weight and Mass</a:t>
            </a:r>
          </a:p>
          <a:p>
            <a:r>
              <a:rPr lang="en-US" b="1" dirty="0" smtClean="0"/>
              <a:t>Weight is a measure of the gravitational force on an object.</a:t>
            </a:r>
          </a:p>
          <a:p>
            <a:r>
              <a:rPr lang="en-US" b="1" dirty="0" smtClean="0"/>
              <a:t>Weight varies with location depending on gravitational force.</a:t>
            </a:r>
          </a:p>
          <a:p>
            <a:r>
              <a:rPr lang="en-US" b="1" dirty="0" smtClean="0"/>
              <a:t>Weight is a force and the SI unit for the force is the Newton (N).</a:t>
            </a:r>
          </a:p>
          <a:p>
            <a:r>
              <a:rPr lang="en-US" b="1" dirty="0" smtClean="0"/>
              <a:t>Mass is the amount of matter in an object.</a:t>
            </a:r>
          </a:p>
          <a:p>
            <a:r>
              <a:rPr lang="en-US" b="1" dirty="0" smtClean="0"/>
              <a:t>The mass of an object, unlike weight, does not change with an object’s position.</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4724399"/>
            <a:ext cx="2895600" cy="1903857"/>
          </a:xfrm>
          <a:prstGeom prst="rect">
            <a:avLst/>
          </a:prstGeom>
        </p:spPr>
      </p:pic>
    </p:spTree>
    <p:extLst>
      <p:ext uri="{BB962C8B-B14F-4D97-AF65-F5344CB8AC3E}">
        <p14:creationId xmlns:p14="http://schemas.microsoft.com/office/powerpoint/2010/main" val="3098176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normAutofit/>
          </a:bodyPr>
          <a:lstStyle/>
          <a:p>
            <a:pPr algn="ctr"/>
            <a:r>
              <a:rPr lang="en-US" sz="3200" b="1" dirty="0" smtClean="0">
                <a:effectLst>
                  <a:outerShdw blurRad="38100" dist="38100" dir="2700000" algn="tl">
                    <a:srgbClr val="000000">
                      <a:alpha val="43137"/>
                    </a:srgbClr>
                  </a:outerShdw>
                </a:effectLst>
              </a:rPr>
              <a:t>Measurement</a:t>
            </a:r>
            <a:endParaRPr lang="en-US"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95400"/>
            <a:ext cx="8229600" cy="5029200"/>
          </a:xfrm>
        </p:spPr>
        <p:txBody>
          <a:bodyPr>
            <a:normAutofit lnSpcReduction="10000"/>
          </a:bodyPr>
          <a:lstStyle/>
          <a:p>
            <a:pPr marL="0" indent="0">
              <a:buNone/>
            </a:pPr>
            <a:r>
              <a:rPr lang="en-US" b="1" dirty="0" smtClean="0"/>
              <a:t>Area and Volume</a:t>
            </a:r>
          </a:p>
          <a:p>
            <a:r>
              <a:rPr lang="en-US" b="1" dirty="0" smtClean="0"/>
              <a:t>Area is the amount of surface included within a set of boundaries and is expressed in square units of length, such as square meters (m²).</a:t>
            </a:r>
          </a:p>
          <a:p>
            <a:r>
              <a:rPr lang="en-US" b="1" dirty="0" smtClean="0"/>
              <a:t>The amount of space occupied by an object is the object’s volume.</a:t>
            </a:r>
          </a:p>
          <a:p>
            <a:pPr lvl="1"/>
            <a:r>
              <a:rPr lang="en-US" b="1" dirty="0" smtClean="0"/>
              <a:t>The SI units for volume are derived from the SI units used to measure length.</a:t>
            </a:r>
          </a:p>
          <a:p>
            <a:pPr lvl="1"/>
            <a:r>
              <a:rPr lang="en-US" b="1" dirty="0" smtClean="0"/>
              <a:t>The basic SI unit of volume for a regularly shaped solid object is the cubic meter (m³).</a:t>
            </a:r>
          </a:p>
          <a:p>
            <a:pPr lvl="1"/>
            <a:r>
              <a:rPr lang="en-US" b="1" dirty="0" smtClean="0"/>
              <a:t>SI measurements for liquid volumes are usually made in </a:t>
            </a:r>
            <a:r>
              <a:rPr lang="en-US" b="1" dirty="0" err="1" smtClean="0"/>
              <a:t>milliLiter</a:t>
            </a:r>
            <a:r>
              <a:rPr lang="en-US" b="1" dirty="0" smtClean="0"/>
              <a:t> (mL) or Liters (L).</a:t>
            </a:r>
            <a:endParaRPr lang="en-US" b="1" dirty="0"/>
          </a:p>
        </p:txBody>
      </p:sp>
    </p:spTree>
    <p:extLst>
      <p:ext uri="{BB962C8B-B14F-4D97-AF65-F5344CB8AC3E}">
        <p14:creationId xmlns:p14="http://schemas.microsoft.com/office/powerpoint/2010/main" val="1930026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15112"/>
          </a:xfrm>
        </p:spPr>
        <p:txBody>
          <a:bodyPr>
            <a:noAutofit/>
          </a:bodyPr>
          <a:lstStyle/>
          <a:p>
            <a:pPr algn="ctr"/>
            <a:r>
              <a:rPr lang="en-US" sz="3200" b="1" dirty="0" smtClean="0">
                <a:effectLst>
                  <a:outerShdw blurRad="38100" dist="38100" dir="2700000" algn="tl">
                    <a:srgbClr val="000000">
                      <a:alpha val="43137"/>
                    </a:srgbClr>
                  </a:outerShdw>
                </a:effectLst>
              </a:rPr>
              <a:t>Measurement</a:t>
            </a:r>
            <a:endParaRPr lang="en-US"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19200"/>
            <a:ext cx="6077582" cy="5486400"/>
          </a:xfrm>
        </p:spPr>
        <p:txBody>
          <a:bodyPr>
            <a:normAutofit/>
          </a:bodyPr>
          <a:lstStyle/>
          <a:p>
            <a:pPr marL="0" indent="0">
              <a:buNone/>
            </a:pPr>
            <a:r>
              <a:rPr lang="en-US" b="1" dirty="0" smtClean="0"/>
              <a:t>Density</a:t>
            </a:r>
          </a:p>
          <a:p>
            <a:r>
              <a:rPr lang="en-US" b="1" dirty="0" smtClean="0"/>
              <a:t>Density is a measure of the amount of matter that occupies a given space.</a:t>
            </a:r>
          </a:p>
          <a:p>
            <a:r>
              <a:rPr lang="en-US" b="1" dirty="0" smtClean="0"/>
              <a:t>Density is calculated by dividing the mass of the matter by its volume.</a:t>
            </a:r>
          </a:p>
          <a:p>
            <a:pPr marL="0" indent="0">
              <a:buNone/>
            </a:pPr>
            <a:endParaRPr lang="en-US" b="1" dirty="0" smtClean="0"/>
          </a:p>
          <a:p>
            <a:pPr marL="0" indent="0">
              <a:buNone/>
            </a:pPr>
            <a:r>
              <a:rPr lang="en-US" b="1" dirty="0" smtClean="0"/>
              <a:t>Time</a:t>
            </a:r>
          </a:p>
          <a:p>
            <a:r>
              <a:rPr lang="en-US" b="1" dirty="0" smtClean="0"/>
              <a:t>Time is the interval between two events and is usually measured with a watch or clock.</a:t>
            </a:r>
          </a:p>
          <a:p>
            <a:r>
              <a:rPr lang="en-US" b="1" dirty="0" smtClean="0"/>
              <a:t>The SI unit of time is the second (s).</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0" y="1371600"/>
            <a:ext cx="2237237" cy="2362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4782" y="4419600"/>
            <a:ext cx="2544535" cy="1676400"/>
          </a:xfrm>
          <a:prstGeom prst="rect">
            <a:avLst/>
          </a:prstGeom>
        </p:spPr>
      </p:pic>
    </p:spTree>
    <p:extLst>
      <p:ext uri="{BB962C8B-B14F-4D97-AF65-F5344CB8AC3E}">
        <p14:creationId xmlns:p14="http://schemas.microsoft.com/office/powerpoint/2010/main" val="1002471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normAutofit/>
          </a:bodyPr>
          <a:lstStyle/>
          <a:p>
            <a:pPr algn="ctr"/>
            <a:r>
              <a:rPr lang="en-US" sz="3200" b="1" dirty="0" smtClean="0">
                <a:effectLst>
                  <a:outerShdw blurRad="38100" dist="38100" dir="2700000" algn="tl">
                    <a:srgbClr val="000000">
                      <a:alpha val="43137"/>
                    </a:srgbClr>
                  </a:outerShdw>
                </a:effectLst>
              </a:rPr>
              <a:t>Measurement</a:t>
            </a:r>
            <a:endParaRPr lang="en-US"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43000"/>
            <a:ext cx="6858000" cy="5715000"/>
          </a:xfrm>
        </p:spPr>
        <p:txBody>
          <a:bodyPr>
            <a:noAutofit/>
          </a:bodyPr>
          <a:lstStyle/>
          <a:p>
            <a:pPr marL="0" indent="0">
              <a:buNone/>
            </a:pPr>
            <a:r>
              <a:rPr lang="en-US" sz="2400" b="1" dirty="0" smtClean="0"/>
              <a:t>Temperature</a:t>
            </a:r>
          </a:p>
          <a:p>
            <a:r>
              <a:rPr lang="en-US" sz="2400" b="1" dirty="0" smtClean="0"/>
              <a:t>Temperature is a measure of the average vibrations of the particles that make up a material.</a:t>
            </a:r>
          </a:p>
          <a:p>
            <a:r>
              <a:rPr lang="en-US" sz="2400" b="1" dirty="0" smtClean="0"/>
              <a:t>A mass made up of particles that vibrate quickly has a higher temperature that a mass whose particles vibrate more slowly.</a:t>
            </a:r>
          </a:p>
          <a:p>
            <a:r>
              <a:rPr lang="en-US" sz="2400" b="1" dirty="0" smtClean="0"/>
              <a:t>Temperature is measured in degrees with a thermometer.</a:t>
            </a:r>
          </a:p>
          <a:p>
            <a:pPr lvl="1"/>
            <a:r>
              <a:rPr lang="en-US" b="1" dirty="0" smtClean="0"/>
              <a:t>In science, temperature is often measured on the Celsius (C).</a:t>
            </a:r>
          </a:p>
          <a:p>
            <a:pPr lvl="1"/>
            <a:r>
              <a:rPr lang="en-US" b="1" dirty="0" smtClean="0"/>
              <a:t>In SI, temperature is measured on the Kelvin (K) scale.</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0" y="1066800"/>
            <a:ext cx="1955800" cy="209120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4648200"/>
            <a:ext cx="1601206" cy="1954413"/>
          </a:xfrm>
          <a:prstGeom prst="rect">
            <a:avLst/>
          </a:prstGeom>
        </p:spPr>
      </p:pic>
    </p:spTree>
    <p:extLst>
      <p:ext uri="{BB962C8B-B14F-4D97-AF65-F5344CB8AC3E}">
        <p14:creationId xmlns:p14="http://schemas.microsoft.com/office/powerpoint/2010/main" val="1309874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a:bodyPr>
          <a:lstStyle/>
          <a:p>
            <a:pPr algn="ctr"/>
            <a:r>
              <a:rPr lang="en-US" sz="3200" b="1" dirty="0" smtClean="0">
                <a:effectLst>
                  <a:outerShdw blurRad="38100" dist="38100" dir="2700000" algn="tl">
                    <a:srgbClr val="000000">
                      <a:alpha val="43137"/>
                    </a:srgbClr>
                  </a:outerShdw>
                </a:effectLst>
              </a:rPr>
              <a:t>Scientific Notation</a:t>
            </a:r>
            <a:endParaRPr lang="en-US"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19200"/>
            <a:ext cx="8229600" cy="4389120"/>
          </a:xfrm>
        </p:spPr>
        <p:txBody>
          <a:bodyPr/>
          <a:lstStyle/>
          <a:p>
            <a:r>
              <a:rPr lang="en-US" b="1" dirty="0" smtClean="0"/>
              <a:t>To express numbers that are very large or small, scientists use a type of shorthand called scientific notation to express the number as a multiplier and a power of 10.</a:t>
            </a:r>
          </a:p>
          <a:p>
            <a:pPr lvl="1"/>
            <a:r>
              <a:rPr lang="en-US" b="1" dirty="0" smtClean="0"/>
              <a:t>In scientific notation, a number is expressed as a value between 1 and 10 multiplied by a power of 10.</a:t>
            </a:r>
          </a:p>
          <a:p>
            <a:pPr lvl="1"/>
            <a:r>
              <a:rPr lang="en-US" b="1" dirty="0" smtClean="0"/>
              <a:t>The power of 10 is the number of places the decimal point must be shifted so that only a single digit remains either to the left or right of the decimal point.</a:t>
            </a:r>
            <a:endParaRPr lang="en-US" b="1" dirty="0"/>
          </a:p>
        </p:txBody>
      </p:sp>
    </p:spTree>
    <p:extLst>
      <p:ext uri="{BB962C8B-B14F-4D97-AF65-F5344CB8AC3E}">
        <p14:creationId xmlns:p14="http://schemas.microsoft.com/office/powerpoint/2010/main" val="387493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15112"/>
          </a:xfrm>
        </p:spPr>
        <p:txBody>
          <a:bodyPr>
            <a:noAutofit/>
          </a:bodyPr>
          <a:lstStyle/>
          <a:p>
            <a:pPr algn="ctr"/>
            <a:r>
              <a:rPr lang="en-US" sz="3200" b="1" dirty="0" smtClean="0">
                <a:effectLst>
                  <a:outerShdw blurRad="38100" dist="38100" dir="2700000" algn="tl">
                    <a:srgbClr val="000000">
                      <a:alpha val="43137"/>
                    </a:srgbClr>
                  </a:outerShdw>
                </a:effectLst>
              </a:rPr>
              <a:t/>
            </a:r>
            <a:br>
              <a:rPr lang="en-US" sz="3200" b="1" dirty="0" smtClean="0">
                <a:effectLst>
                  <a:outerShdw blurRad="38100" dist="38100" dir="2700000" algn="tl">
                    <a:srgbClr val="000000">
                      <a:alpha val="43137"/>
                    </a:srgbClr>
                  </a:outerShdw>
                </a:effectLst>
              </a:rPr>
            </a:br>
            <a:r>
              <a:rPr lang="en-US" sz="3200" b="1" dirty="0" smtClean="0">
                <a:effectLst>
                  <a:outerShdw blurRad="38100" dist="38100" dir="2700000" algn="tl">
                    <a:srgbClr val="000000">
                      <a:alpha val="43137"/>
                    </a:srgbClr>
                  </a:outerShdw>
                </a:effectLst>
              </a:rPr>
              <a:t>Scientific Notation</a:t>
            </a:r>
            <a:endParaRPr lang="en-US" sz="3200" b="1" dirty="0">
              <a:effectLst>
                <a:outerShdw blurRad="38100" dist="38100" dir="2700000" algn="tl">
                  <a:srgbClr val="000000">
                    <a:alpha val="43137"/>
                  </a:srgbClr>
                </a:outerShdw>
              </a:effectLst>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295400"/>
                <a:ext cx="8229600" cy="4389120"/>
              </a:xfrm>
            </p:spPr>
            <p:txBody>
              <a:bodyPr/>
              <a:lstStyle/>
              <a:p>
                <a:pPr>
                  <a:buFont typeface="Wingdings" pitchFamily="2" charset="2"/>
                  <a:buChar char="Ø"/>
                </a:pPr>
                <a:r>
                  <a:rPr lang="en-US" b="1" dirty="0" smtClean="0"/>
                  <a:t>If the decimal point must be shifted to the left, then exponent of 10 is positive.</a:t>
                </a:r>
              </a:p>
              <a:p>
                <a:pPr>
                  <a:buFont typeface="Wingdings" pitchFamily="2" charset="2"/>
                  <a:buChar char="Ø"/>
                </a:pPr>
                <a:r>
                  <a:rPr lang="en-US" b="1" dirty="0" smtClean="0"/>
                  <a:t>If the decimal point in number must be shifted to the right, then the exponent of 10 is negative.</a:t>
                </a:r>
              </a:p>
              <a:p>
                <a:pPr lvl="1">
                  <a:buFont typeface="Wingdings" pitchFamily="2" charset="2"/>
                  <a:buChar char="Ø"/>
                </a:pPr>
                <a:r>
                  <a:rPr lang="en-US" b="1" dirty="0" smtClean="0"/>
                  <a:t>For example:</a:t>
                </a:r>
              </a:p>
              <a:p>
                <a:pPr marL="393192" lvl="1" indent="0">
                  <a:buNone/>
                </a:pPr>
                <a:r>
                  <a:rPr lang="en-US" b="1" dirty="0" smtClean="0"/>
                  <a:t>90,000,000 = 9 x </a:t>
                </a:r>
                <a14:m>
                  <m:oMath xmlns:m="http://schemas.openxmlformats.org/officeDocument/2006/math">
                    <m:sSup>
                      <m:sSupPr>
                        <m:ctrlPr>
                          <a:rPr lang="en-US" b="1" i="1" smtClean="0">
                            <a:latin typeface="Cambria Math"/>
                          </a:rPr>
                        </m:ctrlPr>
                      </m:sSupPr>
                      <m:e>
                        <m:r>
                          <a:rPr lang="en-US" b="1" i="1" smtClean="0">
                            <a:latin typeface="Cambria Math"/>
                          </a:rPr>
                          <m:t>𝟏𝟎</m:t>
                        </m:r>
                      </m:e>
                      <m:sup>
                        <m:r>
                          <a:rPr lang="en-US" b="1" i="1" smtClean="0">
                            <a:latin typeface="Cambria Math"/>
                          </a:rPr>
                          <m:t>𝟕</m:t>
                        </m:r>
                      </m:sup>
                    </m:sSup>
                  </m:oMath>
                </a14:m>
                <a:endParaRPr lang="en-US" b="1" dirty="0" smtClean="0"/>
              </a:p>
              <a:p>
                <a:pPr marL="393192" lvl="1" indent="0">
                  <a:buNone/>
                </a:pPr>
                <a:r>
                  <a:rPr lang="en-US" b="1" dirty="0" smtClean="0"/>
                  <a:t>5,974,200,000 = 5.9742 x</a:t>
                </a:r>
                <a14:m>
                  <m:oMath xmlns:m="http://schemas.openxmlformats.org/officeDocument/2006/math">
                    <m:sSup>
                      <m:sSupPr>
                        <m:ctrlPr>
                          <a:rPr lang="en-US" b="1" i="1" smtClean="0">
                            <a:latin typeface="Cambria Math"/>
                          </a:rPr>
                        </m:ctrlPr>
                      </m:sSupPr>
                      <m:e>
                        <m:r>
                          <a:rPr lang="en-US" b="1" i="1" smtClean="0">
                            <a:latin typeface="Cambria Math"/>
                          </a:rPr>
                          <m:t>𝟏𝟎</m:t>
                        </m:r>
                      </m:e>
                      <m:sup>
                        <m:r>
                          <a:rPr lang="en-US" b="1" i="1" smtClean="0">
                            <a:latin typeface="Cambria Math"/>
                          </a:rPr>
                          <m:t>𝟗</m:t>
                        </m:r>
                      </m:sup>
                    </m:sSup>
                  </m:oMath>
                </a14:m>
                <a:endParaRPr lang="en-US" b="1" dirty="0" smtClean="0"/>
              </a:p>
              <a:p>
                <a:pPr marL="393192" lvl="1" indent="0">
                  <a:buNone/>
                </a:pPr>
                <a:r>
                  <a:rPr lang="en-US" b="1" dirty="0" smtClean="0"/>
                  <a:t>0.00000025 = 2.5 x </a:t>
                </a:r>
                <a14:m>
                  <m:oMath xmlns:m="http://schemas.openxmlformats.org/officeDocument/2006/math">
                    <m:sSup>
                      <m:sSupPr>
                        <m:ctrlPr>
                          <a:rPr lang="en-US" b="1" i="1" smtClean="0">
                            <a:latin typeface="Cambria Math"/>
                          </a:rPr>
                        </m:ctrlPr>
                      </m:sSupPr>
                      <m:e>
                        <m:r>
                          <a:rPr lang="en-US" b="1" i="1" smtClean="0">
                            <a:latin typeface="Cambria Math"/>
                          </a:rPr>
                          <m:t>𝟏𝟎</m:t>
                        </m:r>
                      </m:e>
                      <m:sup>
                        <m:r>
                          <a:rPr lang="en-US" b="1" i="1" smtClean="0">
                            <a:latin typeface="Cambria Math"/>
                          </a:rPr>
                          <m:t>−</m:t>
                        </m:r>
                        <m:r>
                          <a:rPr lang="en-US" b="1" i="1" smtClean="0">
                            <a:latin typeface="Cambria Math"/>
                          </a:rPr>
                          <m:t>𝟕</m:t>
                        </m:r>
                      </m:sup>
                    </m:sSup>
                  </m:oMath>
                </a14:m>
                <a:endParaRPr lang="en-US" b="1"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295400"/>
                <a:ext cx="8229600" cy="4389120"/>
              </a:xfrm>
              <a:blipFill rotWithShape="1">
                <a:blip r:embed="rId2"/>
                <a:stretch>
                  <a:fillRect l="-963" t="-1111" r="-889"/>
                </a:stretch>
              </a:blipFill>
            </p:spPr>
            <p:txBody>
              <a:bodyPr/>
              <a:lstStyle/>
              <a:p>
                <a:r>
                  <a:rPr lang="en-US">
                    <a:noFill/>
                  </a:rPr>
                  <a:t> </a:t>
                </a:r>
              </a:p>
            </p:txBody>
          </p:sp>
        </mc:Fallback>
      </mc:AlternateContent>
    </p:spTree>
    <p:extLst>
      <p:ext uri="{BB962C8B-B14F-4D97-AF65-F5344CB8AC3E}">
        <p14:creationId xmlns:p14="http://schemas.microsoft.com/office/powerpoint/2010/main" val="2944113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08" y="122222"/>
            <a:ext cx="8991600" cy="6583378"/>
          </a:xfrm>
          <a:prstGeom prst="rect">
            <a:avLst/>
          </a:prstGeom>
        </p:spPr>
      </p:pic>
      <p:sp>
        <p:nvSpPr>
          <p:cNvPr id="2" name="Title 1"/>
          <p:cNvSpPr>
            <a:spLocks noGrp="1"/>
          </p:cNvSpPr>
          <p:nvPr>
            <p:ph type="title"/>
          </p:nvPr>
        </p:nvSpPr>
        <p:spPr>
          <a:xfrm>
            <a:off x="467008" y="228600"/>
            <a:ext cx="8229600" cy="667512"/>
          </a:xfrm>
        </p:spPr>
        <p:txBody>
          <a:bodyPr>
            <a:normAutofit/>
          </a:bodyPr>
          <a:lstStyle/>
          <a:p>
            <a:pPr algn="ctr"/>
            <a:r>
              <a:rPr lang="en-US" sz="3200" b="1" dirty="0" smtClean="0">
                <a:solidFill>
                  <a:schemeClr val="bg1"/>
                </a:solidFill>
                <a:effectLst>
                  <a:outerShdw blurRad="38100" dist="38100" dir="2700000" algn="tl">
                    <a:srgbClr val="000000">
                      <a:alpha val="43137"/>
                    </a:srgbClr>
                  </a:outerShdw>
                </a:effectLst>
              </a:rPr>
              <a:t>The Scope of Earth Science</a:t>
            </a:r>
            <a:endParaRPr lang="en-US" sz="32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914400"/>
            <a:ext cx="7772400" cy="4476750"/>
          </a:xfrm>
        </p:spPr>
        <p:txBody>
          <a:bodyPr>
            <a:noAutofit/>
          </a:bodyPr>
          <a:lstStyle/>
          <a:p>
            <a:r>
              <a:rPr lang="en-US" sz="2800" b="1" dirty="0" smtClean="0">
                <a:solidFill>
                  <a:schemeClr val="bg1"/>
                </a:solidFill>
              </a:rPr>
              <a:t>The field of Earth Science can be broken into four major areas of specialization:</a:t>
            </a:r>
          </a:p>
          <a:p>
            <a:pPr lvl="1"/>
            <a:r>
              <a:rPr lang="en-US" sz="2800" b="1" dirty="0" smtClean="0">
                <a:solidFill>
                  <a:schemeClr val="bg1"/>
                </a:solidFill>
              </a:rPr>
              <a:t>Astronomy</a:t>
            </a:r>
          </a:p>
          <a:p>
            <a:pPr lvl="1"/>
            <a:r>
              <a:rPr lang="en-US" sz="2800" b="1" dirty="0" smtClean="0">
                <a:solidFill>
                  <a:schemeClr val="bg1"/>
                </a:solidFill>
              </a:rPr>
              <a:t>Meteorology</a:t>
            </a:r>
          </a:p>
          <a:p>
            <a:pPr lvl="1"/>
            <a:r>
              <a:rPr lang="en-US" sz="2800" b="1" dirty="0" smtClean="0">
                <a:solidFill>
                  <a:schemeClr val="bg1"/>
                </a:solidFill>
              </a:rPr>
              <a:t>Geology</a:t>
            </a:r>
          </a:p>
          <a:p>
            <a:pPr lvl="1"/>
            <a:r>
              <a:rPr lang="en-US" sz="2800" b="1" dirty="0" smtClean="0">
                <a:solidFill>
                  <a:schemeClr val="bg1"/>
                </a:solidFill>
              </a:rPr>
              <a:t>Oceanography</a:t>
            </a:r>
          </a:p>
          <a:p>
            <a:pPr marL="393192" lvl="1" indent="0">
              <a:buNone/>
            </a:pPr>
            <a:r>
              <a:rPr lang="en-US" sz="2800" b="1" dirty="0" smtClean="0">
                <a:solidFill>
                  <a:schemeClr val="bg1"/>
                </a:solidFill>
              </a:rPr>
              <a:t>1. Astronomy is the study of objects beyond Earth’s atmosphere</a:t>
            </a:r>
          </a:p>
          <a:p>
            <a:pPr marL="393192" lvl="1" indent="0">
              <a:buNone/>
            </a:pPr>
            <a:r>
              <a:rPr lang="en-US" sz="2800" b="1" dirty="0">
                <a:solidFill>
                  <a:schemeClr val="bg1"/>
                </a:solidFill>
              </a:rPr>
              <a:t> </a:t>
            </a:r>
            <a:r>
              <a:rPr lang="en-US" sz="2800" b="1" dirty="0" smtClean="0">
                <a:solidFill>
                  <a:schemeClr val="bg1"/>
                </a:solidFill>
              </a:rPr>
              <a:t>    - Astronomers study the universe and everything in it, including Earth, its neighbors, and other bodies in the universe.</a:t>
            </a:r>
          </a:p>
        </p:txBody>
      </p:sp>
    </p:spTree>
    <p:extLst>
      <p:ext uri="{BB962C8B-B14F-4D97-AF65-F5344CB8AC3E}">
        <p14:creationId xmlns:p14="http://schemas.microsoft.com/office/powerpoint/2010/main" val="18720383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84" y="381000"/>
            <a:ext cx="8256815" cy="5943600"/>
          </a:xfrm>
          <a:prstGeom prst="rect">
            <a:avLst/>
          </a:prstGeom>
        </p:spPr>
      </p:pic>
      <p:sp>
        <p:nvSpPr>
          <p:cNvPr id="2" name="Title 1"/>
          <p:cNvSpPr>
            <a:spLocks noGrp="1"/>
          </p:cNvSpPr>
          <p:nvPr>
            <p:ph type="title"/>
          </p:nvPr>
        </p:nvSpPr>
        <p:spPr>
          <a:xfrm>
            <a:off x="457200" y="704088"/>
            <a:ext cx="8229600" cy="743712"/>
          </a:xfrm>
        </p:spPr>
        <p:txBody>
          <a:bodyPr>
            <a:normAutofit/>
          </a:bodyPr>
          <a:lstStyle/>
          <a:p>
            <a:pPr algn="ctr"/>
            <a:r>
              <a:rPr lang="en-US" sz="3600" dirty="0" smtClean="0">
                <a:solidFill>
                  <a:srgbClr val="C00000"/>
                </a:solidFill>
                <a:effectLst>
                  <a:outerShdw blurRad="38100" dist="38100" dir="2700000" algn="tl">
                    <a:srgbClr val="000000">
                      <a:alpha val="43137"/>
                    </a:srgbClr>
                  </a:outerShdw>
                </a:effectLst>
              </a:rPr>
              <a:t>The Scope of Earth Science</a:t>
            </a:r>
            <a:endParaRPr lang="en-US" sz="3600"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53784" y="1676400"/>
            <a:ext cx="8256815" cy="4389120"/>
          </a:xfrm>
        </p:spPr>
        <p:txBody>
          <a:bodyPr>
            <a:normAutofit/>
          </a:bodyPr>
          <a:lstStyle/>
          <a:p>
            <a:pPr marL="0" indent="0">
              <a:buNone/>
            </a:pPr>
            <a:r>
              <a:rPr lang="en-US" sz="2800" b="1" dirty="0" smtClean="0">
                <a:solidFill>
                  <a:srgbClr val="C00000"/>
                </a:solidFill>
              </a:rPr>
              <a:t>2. Meteorology is the branch of Earth Science that studies the air that surrounds our planet.</a:t>
            </a:r>
          </a:p>
          <a:p>
            <a:pPr marL="0" indent="0">
              <a:buNone/>
            </a:pPr>
            <a:r>
              <a:rPr lang="en-US" sz="2800" b="1" dirty="0">
                <a:solidFill>
                  <a:srgbClr val="C00000"/>
                </a:solidFill>
              </a:rPr>
              <a:t>	</a:t>
            </a:r>
            <a:r>
              <a:rPr lang="en-US" sz="2800" b="1" dirty="0" smtClean="0">
                <a:solidFill>
                  <a:srgbClr val="C00000"/>
                </a:solidFill>
              </a:rPr>
              <a:t>- Meteorologist study the forces and  	processes that cause the atmosphere to 	change to produce weather.</a:t>
            </a:r>
          </a:p>
          <a:p>
            <a:pPr marL="0" indent="0">
              <a:buNone/>
            </a:pPr>
            <a:r>
              <a:rPr lang="en-US" sz="2800" b="1" dirty="0">
                <a:solidFill>
                  <a:srgbClr val="C00000"/>
                </a:solidFill>
              </a:rPr>
              <a:t>	</a:t>
            </a:r>
            <a:r>
              <a:rPr lang="en-US" sz="2800" b="1" dirty="0" smtClean="0">
                <a:solidFill>
                  <a:srgbClr val="C00000"/>
                </a:solidFill>
              </a:rPr>
              <a:t>- They also try to predict the weather and 	how changes in weather might affect 	Earth’s climate.</a:t>
            </a:r>
            <a:endParaRPr lang="en-US" sz="2800" b="1" dirty="0">
              <a:solidFill>
                <a:srgbClr val="C00000"/>
              </a:solidFill>
            </a:endParaRPr>
          </a:p>
        </p:txBody>
      </p:sp>
    </p:spTree>
    <p:extLst>
      <p:ext uri="{BB962C8B-B14F-4D97-AF65-F5344CB8AC3E}">
        <p14:creationId xmlns:p14="http://schemas.microsoft.com/office/powerpoint/2010/main" val="86907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81000"/>
            <a:ext cx="8458200" cy="6249621"/>
          </a:xfrm>
          <a:prstGeom prst="rect">
            <a:avLst/>
          </a:prstGeom>
        </p:spPr>
      </p:pic>
      <p:sp>
        <p:nvSpPr>
          <p:cNvPr id="2" name="Title 1"/>
          <p:cNvSpPr>
            <a:spLocks noGrp="1"/>
          </p:cNvSpPr>
          <p:nvPr>
            <p:ph type="title"/>
          </p:nvPr>
        </p:nvSpPr>
        <p:spPr>
          <a:xfrm>
            <a:off x="457200" y="704088"/>
            <a:ext cx="8229600" cy="515112"/>
          </a:xfrm>
        </p:spPr>
        <p:txBody>
          <a:bodyPr>
            <a:normAutofit fontScale="90000"/>
          </a:bodyPr>
          <a:lstStyle/>
          <a:p>
            <a:pPr algn="ctr"/>
            <a:r>
              <a:rPr lang="en-US" sz="3600" b="1" dirty="0" smtClean="0">
                <a:solidFill>
                  <a:schemeClr val="tx2">
                    <a:lumMod val="60000"/>
                    <a:lumOff val="40000"/>
                  </a:schemeClr>
                </a:solidFill>
                <a:effectLst>
                  <a:outerShdw blurRad="38100" dist="38100" dir="2700000" algn="tl">
                    <a:srgbClr val="000000">
                      <a:alpha val="43137"/>
                    </a:srgbClr>
                  </a:outerShdw>
                </a:effectLst>
              </a:rPr>
              <a:t>The Scope of Earth Science</a:t>
            </a:r>
            <a:endParaRPr lang="en-US" sz="3600" b="1" dirty="0">
              <a:solidFill>
                <a:schemeClr val="tx2">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19100" y="1600200"/>
            <a:ext cx="8229600" cy="4389120"/>
          </a:xfrm>
        </p:spPr>
        <p:txBody>
          <a:bodyPr>
            <a:normAutofit/>
          </a:bodyPr>
          <a:lstStyle/>
          <a:p>
            <a:pPr marL="0" indent="0">
              <a:buNone/>
            </a:pPr>
            <a:r>
              <a:rPr lang="en-US" sz="2800" b="1" dirty="0" smtClean="0">
                <a:solidFill>
                  <a:schemeClr val="tx2">
                    <a:lumMod val="60000"/>
                    <a:lumOff val="40000"/>
                  </a:schemeClr>
                </a:solidFill>
              </a:rPr>
              <a:t>3. Geology is the study of the materials that make up Earth and the processes that form and change these materials.</a:t>
            </a:r>
          </a:p>
          <a:p>
            <a:pPr marL="0" indent="0">
              <a:buNone/>
            </a:pPr>
            <a:r>
              <a:rPr lang="en-US" sz="2800" b="1" dirty="0" smtClean="0">
                <a:solidFill>
                  <a:schemeClr val="tx2">
                    <a:lumMod val="60000"/>
                    <a:lumOff val="40000"/>
                  </a:schemeClr>
                </a:solidFill>
              </a:rPr>
              <a:t>     - Geologists identify rocks, study glacial </a:t>
            </a:r>
          </a:p>
          <a:p>
            <a:pPr marL="0" indent="0">
              <a:buNone/>
            </a:pPr>
            <a:r>
              <a:rPr lang="en-US" sz="2800" b="1" dirty="0" smtClean="0">
                <a:solidFill>
                  <a:schemeClr val="tx2">
                    <a:lumMod val="60000"/>
                    <a:lumOff val="40000"/>
                  </a:schemeClr>
                </a:solidFill>
              </a:rPr>
              <a:t> movements, interpret clues to Earth’s</a:t>
            </a:r>
          </a:p>
          <a:p>
            <a:pPr marL="0" indent="0">
              <a:buNone/>
            </a:pPr>
            <a:r>
              <a:rPr lang="en-US" sz="2800" b="1" dirty="0" smtClean="0">
                <a:solidFill>
                  <a:schemeClr val="tx2">
                    <a:lumMod val="60000"/>
                    <a:lumOff val="40000"/>
                  </a:schemeClr>
                </a:solidFill>
              </a:rPr>
              <a:t>4.6 billion year history, and determine how forces change our planet, among many other things.</a:t>
            </a:r>
          </a:p>
        </p:txBody>
      </p:sp>
    </p:spTree>
    <p:extLst>
      <p:ext uri="{BB962C8B-B14F-4D97-AF65-F5344CB8AC3E}">
        <p14:creationId xmlns:p14="http://schemas.microsoft.com/office/powerpoint/2010/main" val="3673015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228601"/>
            <a:ext cx="8686800" cy="6495114"/>
          </a:xfrm>
        </p:spPr>
      </p:pic>
      <p:sp>
        <p:nvSpPr>
          <p:cNvPr id="2" name="Title 1"/>
          <p:cNvSpPr>
            <a:spLocks noGrp="1"/>
          </p:cNvSpPr>
          <p:nvPr>
            <p:ph type="title"/>
          </p:nvPr>
        </p:nvSpPr>
        <p:spPr>
          <a:xfrm>
            <a:off x="457200" y="704088"/>
            <a:ext cx="8229600" cy="591312"/>
          </a:xfrm>
        </p:spPr>
        <p:txBody>
          <a:bodyPr>
            <a:noAutofit/>
          </a:bodyPr>
          <a:lstStyle/>
          <a:p>
            <a:pPr algn="ctr"/>
            <a:r>
              <a:rPr lang="en-US" sz="3600" dirty="0" smtClean="0">
                <a:solidFill>
                  <a:schemeClr val="tx1"/>
                </a:solidFill>
                <a:effectLst>
                  <a:outerShdw blurRad="38100" dist="38100" dir="2700000" algn="tl">
                    <a:srgbClr val="000000">
                      <a:alpha val="43137"/>
                    </a:srgbClr>
                  </a:outerShdw>
                </a:effectLst>
              </a:rPr>
              <a:t>The Scope of Earth Science</a:t>
            </a:r>
            <a:endParaRPr lang="en-US" sz="3600" dirty="0">
              <a:solidFill>
                <a:schemeClr val="tx1"/>
              </a:solidFill>
              <a:effectLst>
                <a:outerShdw blurRad="38100" dist="38100" dir="2700000" algn="tl">
                  <a:srgbClr val="000000">
                    <a:alpha val="43137"/>
                  </a:srgbClr>
                </a:outerShdw>
              </a:effectLst>
            </a:endParaRPr>
          </a:p>
        </p:txBody>
      </p:sp>
      <p:sp>
        <p:nvSpPr>
          <p:cNvPr id="5" name="TextBox 4"/>
          <p:cNvSpPr txBox="1"/>
          <p:nvPr/>
        </p:nvSpPr>
        <p:spPr>
          <a:xfrm>
            <a:off x="1210901" y="1674891"/>
            <a:ext cx="5943600" cy="4401205"/>
          </a:xfrm>
          <a:prstGeom prst="rect">
            <a:avLst/>
          </a:prstGeom>
          <a:noFill/>
        </p:spPr>
        <p:txBody>
          <a:bodyPr wrap="square" rtlCol="0">
            <a:spAutoFit/>
          </a:bodyPr>
          <a:lstStyle/>
          <a:p>
            <a:r>
              <a:rPr lang="en-US" sz="2800" b="1" dirty="0" smtClean="0"/>
              <a:t>4. Oceanography is the study of Earth’s oceans, which cover nearly three-fourths of the planet.</a:t>
            </a:r>
          </a:p>
          <a:p>
            <a:endParaRPr lang="en-US" sz="2800" b="1" dirty="0">
              <a:solidFill>
                <a:schemeClr val="bg1"/>
              </a:solidFill>
            </a:endParaRPr>
          </a:p>
          <a:p>
            <a:r>
              <a:rPr lang="en-US" sz="2800" b="1" dirty="0" smtClean="0">
                <a:solidFill>
                  <a:schemeClr val="bg1"/>
                </a:solidFill>
              </a:rPr>
              <a:t>Oceanographers study the creatures that inhabit salty water, measure different physical properties of the oceans, and observe various processes in these bodies of water.</a:t>
            </a:r>
            <a:endParaRPr lang="en-US" sz="2800" b="1" dirty="0">
              <a:solidFill>
                <a:schemeClr val="bg1"/>
              </a:solidFill>
            </a:endParaRPr>
          </a:p>
        </p:txBody>
      </p:sp>
    </p:spTree>
    <p:extLst>
      <p:ext uri="{BB962C8B-B14F-4D97-AF65-F5344CB8AC3E}">
        <p14:creationId xmlns:p14="http://schemas.microsoft.com/office/powerpoint/2010/main" val="1836984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sz="3600" dirty="0" smtClean="0">
                <a:effectLst>
                  <a:outerShdw blurRad="38100" dist="38100" dir="2700000" algn="tl">
                    <a:srgbClr val="000000">
                      <a:alpha val="43137"/>
                    </a:srgbClr>
                  </a:outerShdw>
                </a:effectLst>
              </a:rPr>
              <a:t>The Scope of Earth Science</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1722120"/>
          </a:xfrm>
        </p:spPr>
        <p:txBody>
          <a:bodyPr>
            <a:normAutofit/>
          </a:bodyPr>
          <a:lstStyle/>
          <a:p>
            <a:r>
              <a:rPr lang="en-US" sz="2800" b="1" dirty="0" smtClean="0"/>
              <a:t>The study of our planet is a broad endeavor, and thus it requires a variety of subspecialties of the four major areas of Earth Science.</a:t>
            </a:r>
            <a:endParaRPr lang="en-US" sz="28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3200400"/>
            <a:ext cx="3295650" cy="3352800"/>
          </a:xfrm>
          <a:prstGeom prst="rect">
            <a:avLst/>
          </a:prstGeom>
        </p:spPr>
      </p:pic>
    </p:spTree>
    <p:extLst>
      <p:ext uri="{BB962C8B-B14F-4D97-AF65-F5344CB8AC3E}">
        <p14:creationId xmlns:p14="http://schemas.microsoft.com/office/powerpoint/2010/main" val="14238624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Autofit/>
          </a:bodyPr>
          <a:lstStyle/>
          <a:p>
            <a:pPr algn="ctr"/>
            <a:r>
              <a:rPr lang="en-US" sz="3600" dirty="0" smtClean="0">
                <a:effectLst>
                  <a:outerShdw blurRad="38100" dist="38100" dir="2700000" algn="tl">
                    <a:srgbClr val="000000">
                      <a:alpha val="43137"/>
                    </a:srgbClr>
                  </a:outerShdw>
                </a:effectLst>
              </a:rPr>
              <a:t>The Scope of Earth Science</a:t>
            </a:r>
            <a:endParaRPr lang="en-US" sz="3600"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881510"/>
              </p:ext>
            </p:extLst>
          </p:nvPr>
        </p:nvGraphicFramePr>
        <p:xfrm>
          <a:off x="419100" y="1981200"/>
          <a:ext cx="8229600" cy="4089400"/>
        </p:xfrm>
        <a:graphic>
          <a:graphicData uri="http://schemas.openxmlformats.org/drawingml/2006/table">
            <a:tbl>
              <a:tblPr firstRow="1" bandRow="1">
                <a:tableStyleId>{5C22544A-7EE6-4342-B048-85BDC9FD1C3A}</a:tableStyleId>
              </a:tblPr>
              <a:tblGrid>
                <a:gridCol w="4114800"/>
                <a:gridCol w="4114800"/>
              </a:tblGrid>
              <a:tr h="1346200">
                <a:tc>
                  <a:txBody>
                    <a:bodyPr/>
                    <a:lstStyle/>
                    <a:p>
                      <a:pPr algn="ctr"/>
                      <a:r>
                        <a:rPr lang="en-US" sz="2800" dirty="0" smtClean="0"/>
                        <a:t>Climate</a:t>
                      </a:r>
                      <a:endParaRPr lang="en-US" sz="2800" dirty="0"/>
                    </a:p>
                  </a:txBody>
                  <a:tcPr/>
                </a:tc>
                <a:tc>
                  <a:txBody>
                    <a:bodyPr/>
                    <a:lstStyle/>
                    <a:p>
                      <a:r>
                        <a:rPr lang="en-US" sz="2400" dirty="0" smtClean="0"/>
                        <a:t>Patterns</a:t>
                      </a:r>
                      <a:r>
                        <a:rPr lang="en-US" sz="2400" baseline="0" dirty="0" smtClean="0"/>
                        <a:t> of weather over a long period of time; effects of human activities on weather and climate</a:t>
                      </a:r>
                      <a:endParaRPr lang="en-US" sz="2400" dirty="0"/>
                    </a:p>
                  </a:txBody>
                  <a:tcPr/>
                </a:tc>
              </a:tr>
              <a:tr h="1188720">
                <a:tc>
                  <a:txBody>
                    <a:bodyPr/>
                    <a:lstStyle/>
                    <a:p>
                      <a:pPr algn="ctr"/>
                      <a:r>
                        <a:rPr lang="en-US" sz="2800" dirty="0" smtClean="0"/>
                        <a:t>Paleontology</a:t>
                      </a:r>
                      <a:endParaRPr lang="en-US" sz="2800" dirty="0"/>
                    </a:p>
                  </a:txBody>
                  <a:tcPr/>
                </a:tc>
                <a:tc>
                  <a:txBody>
                    <a:bodyPr/>
                    <a:lstStyle/>
                    <a:p>
                      <a:r>
                        <a:rPr lang="en-US" sz="2400" dirty="0" smtClean="0"/>
                        <a:t>Remains</a:t>
                      </a:r>
                      <a:r>
                        <a:rPr lang="en-US" sz="2400" baseline="0" dirty="0" smtClean="0"/>
                        <a:t> of organisms that once lived on Earth; ancient environments</a:t>
                      </a:r>
                      <a:endParaRPr lang="en-US" sz="2400" dirty="0"/>
                    </a:p>
                  </a:txBody>
                  <a:tcPr/>
                </a:tc>
              </a:tr>
              <a:tr h="1346200">
                <a:tc>
                  <a:txBody>
                    <a:bodyPr/>
                    <a:lstStyle/>
                    <a:p>
                      <a:pPr algn="ctr"/>
                      <a:r>
                        <a:rPr lang="en-US" sz="2800" dirty="0" smtClean="0"/>
                        <a:t>Hydrology</a:t>
                      </a:r>
                      <a:endParaRPr lang="en-US" sz="2800" dirty="0"/>
                    </a:p>
                  </a:txBody>
                  <a:tcPr/>
                </a:tc>
                <a:tc>
                  <a:txBody>
                    <a:bodyPr/>
                    <a:lstStyle/>
                    <a:p>
                      <a:r>
                        <a:rPr lang="en-US" sz="2400" dirty="0" smtClean="0"/>
                        <a:t>Water flow on and below Earth’s surface; sources of and solutions to water pollution</a:t>
                      </a:r>
                      <a:endParaRPr lang="en-US" sz="2400" dirty="0"/>
                    </a:p>
                  </a:txBody>
                  <a:tcPr/>
                </a:tc>
              </a:tr>
            </a:tbl>
          </a:graphicData>
        </a:graphic>
      </p:graphicFrame>
      <p:sp>
        <p:nvSpPr>
          <p:cNvPr id="5" name="TextBox 4"/>
          <p:cNvSpPr txBox="1"/>
          <p:nvPr/>
        </p:nvSpPr>
        <p:spPr>
          <a:xfrm>
            <a:off x="457200" y="1415534"/>
            <a:ext cx="8153400" cy="461665"/>
          </a:xfrm>
          <a:prstGeom prst="rect">
            <a:avLst/>
          </a:prstGeom>
          <a:noFill/>
        </p:spPr>
        <p:txBody>
          <a:bodyPr wrap="square" rtlCol="0">
            <a:spAutoFit/>
          </a:bodyPr>
          <a:lstStyle/>
          <a:p>
            <a:r>
              <a:rPr lang="en-US" sz="2400" dirty="0" smtClean="0">
                <a:solidFill>
                  <a:srgbClr val="C00000"/>
                </a:solidFill>
                <a:effectLst>
                  <a:outerShdw blurRad="38100" dist="38100" dir="2700000" algn="tl">
                    <a:srgbClr val="000000">
                      <a:alpha val="43137"/>
                    </a:srgbClr>
                  </a:outerShdw>
                </a:effectLst>
              </a:rPr>
              <a:t>Table 1.1 – Some Subspecialties of Earth Science</a:t>
            </a:r>
            <a:endParaRPr lang="en-US" sz="24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16428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Autofit/>
          </a:bodyPr>
          <a:lstStyle/>
          <a:p>
            <a:pPr algn="ctr"/>
            <a:r>
              <a:rPr lang="en-US" sz="3600" dirty="0" smtClean="0">
                <a:effectLst>
                  <a:outerShdw blurRad="38100" dist="38100" dir="2700000" algn="tl">
                    <a:srgbClr val="000000">
                      <a:alpha val="43137"/>
                    </a:srgbClr>
                  </a:outerShdw>
                </a:effectLst>
              </a:rPr>
              <a:t>The Scope of Earth Science</a:t>
            </a:r>
            <a:endParaRPr lang="en-US" sz="3600"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83783688"/>
              </p:ext>
            </p:extLst>
          </p:nvPr>
        </p:nvGraphicFramePr>
        <p:xfrm>
          <a:off x="419100" y="1981200"/>
          <a:ext cx="8229600" cy="4069080"/>
        </p:xfrm>
        <a:graphic>
          <a:graphicData uri="http://schemas.openxmlformats.org/drawingml/2006/table">
            <a:tbl>
              <a:tblPr firstRow="1" bandRow="1">
                <a:tableStyleId>{5C22544A-7EE6-4342-B048-85BDC9FD1C3A}</a:tableStyleId>
              </a:tblPr>
              <a:tblGrid>
                <a:gridCol w="4114800"/>
                <a:gridCol w="4114800"/>
              </a:tblGrid>
              <a:tr h="1346200">
                <a:tc>
                  <a:txBody>
                    <a:bodyPr/>
                    <a:lstStyle/>
                    <a:p>
                      <a:pPr algn="ctr"/>
                      <a:r>
                        <a:rPr lang="en-US" sz="2800" dirty="0" smtClean="0"/>
                        <a:t>Ecology</a:t>
                      </a:r>
                      <a:endParaRPr lang="en-US" sz="2800" dirty="0"/>
                    </a:p>
                  </a:txBody>
                  <a:tcPr/>
                </a:tc>
                <a:tc>
                  <a:txBody>
                    <a:bodyPr/>
                    <a:lstStyle/>
                    <a:p>
                      <a:r>
                        <a:rPr lang="en-US" sz="2400" dirty="0" smtClean="0"/>
                        <a:t>Habitats</a:t>
                      </a:r>
                      <a:r>
                        <a:rPr lang="en-US" sz="2400" baseline="0" dirty="0" smtClean="0"/>
                        <a:t> of organisms and how organisms interact with each other and their environments</a:t>
                      </a:r>
                      <a:endParaRPr lang="en-US" sz="2400" dirty="0"/>
                    </a:p>
                  </a:txBody>
                  <a:tcPr/>
                </a:tc>
              </a:tr>
              <a:tr h="960120">
                <a:tc>
                  <a:txBody>
                    <a:bodyPr/>
                    <a:lstStyle/>
                    <a:p>
                      <a:pPr algn="ctr"/>
                      <a:r>
                        <a:rPr lang="en-US" sz="2800" dirty="0" smtClean="0"/>
                        <a:t>Geochemistry</a:t>
                      </a:r>
                      <a:endParaRPr lang="en-US" sz="2800" dirty="0"/>
                    </a:p>
                  </a:txBody>
                  <a:tcPr/>
                </a:tc>
                <a:tc>
                  <a:txBody>
                    <a:bodyPr/>
                    <a:lstStyle/>
                    <a:p>
                      <a:r>
                        <a:rPr lang="en-US" sz="2400" dirty="0" smtClean="0"/>
                        <a:t>Earth’s composition and the processes that change it</a:t>
                      </a:r>
                      <a:endParaRPr lang="en-US" sz="2400" dirty="0"/>
                    </a:p>
                  </a:txBody>
                  <a:tcPr/>
                </a:tc>
              </a:tr>
              <a:tr h="1346200">
                <a:tc>
                  <a:txBody>
                    <a:bodyPr/>
                    <a:lstStyle/>
                    <a:p>
                      <a:pPr algn="ctr"/>
                      <a:r>
                        <a:rPr lang="en-US" sz="2800" dirty="0" smtClean="0"/>
                        <a:t>Tectonics</a:t>
                      </a:r>
                      <a:endParaRPr lang="en-US" sz="2800" dirty="0"/>
                    </a:p>
                  </a:txBody>
                  <a:tcPr/>
                </a:tc>
                <a:tc>
                  <a:txBody>
                    <a:bodyPr/>
                    <a:lstStyle/>
                    <a:p>
                      <a:r>
                        <a:rPr lang="en-US" sz="2400" dirty="0" smtClean="0"/>
                        <a:t>Effects of internal processes on Earth’s surface, including earthquakes</a:t>
                      </a:r>
                      <a:r>
                        <a:rPr lang="en-US" sz="2400" baseline="0" dirty="0" smtClean="0"/>
                        <a:t> and mountain building</a:t>
                      </a:r>
                      <a:endParaRPr lang="en-US" sz="2400" dirty="0"/>
                    </a:p>
                  </a:txBody>
                  <a:tcPr/>
                </a:tc>
              </a:tr>
            </a:tbl>
          </a:graphicData>
        </a:graphic>
      </p:graphicFrame>
      <p:sp>
        <p:nvSpPr>
          <p:cNvPr id="5" name="TextBox 4"/>
          <p:cNvSpPr txBox="1"/>
          <p:nvPr/>
        </p:nvSpPr>
        <p:spPr>
          <a:xfrm>
            <a:off x="457200" y="1415534"/>
            <a:ext cx="8153400" cy="461665"/>
          </a:xfrm>
          <a:prstGeom prst="rect">
            <a:avLst/>
          </a:prstGeom>
          <a:noFill/>
        </p:spPr>
        <p:txBody>
          <a:bodyPr wrap="square" rtlCol="0">
            <a:spAutoFit/>
          </a:bodyPr>
          <a:lstStyle/>
          <a:p>
            <a:r>
              <a:rPr lang="en-US" sz="2400" dirty="0" smtClean="0">
                <a:solidFill>
                  <a:srgbClr val="C00000"/>
                </a:solidFill>
                <a:effectLst>
                  <a:outerShdw blurRad="38100" dist="38100" dir="2700000" algn="tl">
                    <a:srgbClr val="000000">
                      <a:alpha val="43137"/>
                    </a:srgbClr>
                  </a:outerShdw>
                </a:effectLst>
              </a:rPr>
              <a:t>Table 1.1 – Some Subspecialties of Earth Science</a:t>
            </a:r>
            <a:endParaRPr lang="en-US" sz="24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498606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532</TotalTime>
  <Words>1673</Words>
  <Application>Microsoft Office PowerPoint</Application>
  <PresentationFormat>On-screen Show (4:3)</PresentationFormat>
  <Paragraphs>162</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Flow</vt:lpstr>
      <vt:lpstr>Chapter 1  The Nature of Science</vt:lpstr>
      <vt:lpstr>Section 1.1 – Earth Science</vt:lpstr>
      <vt:lpstr>The Scope of Earth Science</vt:lpstr>
      <vt:lpstr>The Scope of Earth Science</vt:lpstr>
      <vt:lpstr>The Scope of Earth Science</vt:lpstr>
      <vt:lpstr>The Scope of Earth Science</vt:lpstr>
      <vt:lpstr>The Scope of Earth Science</vt:lpstr>
      <vt:lpstr>The Scope of Earth Science</vt:lpstr>
      <vt:lpstr>The Scope of Earth Science</vt:lpstr>
      <vt:lpstr>Earth Systems</vt:lpstr>
      <vt:lpstr>Earth’s Systems</vt:lpstr>
      <vt:lpstr>Earth’s Systems</vt:lpstr>
      <vt:lpstr>Earth’s Systems</vt:lpstr>
      <vt:lpstr>Earth’s Systems</vt:lpstr>
      <vt:lpstr>Earth Science in Your Everyday Life</vt:lpstr>
      <vt:lpstr>Objectives for Section 1.2</vt:lpstr>
      <vt:lpstr>The Nature of Scientific Investigations</vt:lpstr>
      <vt:lpstr>The Nature of Scientific Investigations</vt:lpstr>
      <vt:lpstr>The Nature of Scientific Investigation</vt:lpstr>
      <vt:lpstr>The Nature of Scientific Investigation</vt:lpstr>
      <vt:lpstr>The Nature of Scientific Investigations</vt:lpstr>
      <vt:lpstr>Measurement</vt:lpstr>
      <vt:lpstr>Measurement</vt:lpstr>
      <vt:lpstr>Measurement</vt:lpstr>
      <vt:lpstr>Measurement</vt:lpstr>
      <vt:lpstr>Measurement</vt:lpstr>
      <vt:lpstr>Measurement</vt:lpstr>
      <vt:lpstr>Scientific Notation</vt:lpstr>
      <vt:lpstr> Scientific Notation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The Nature of Science</dc:title>
  <dc:creator>Windows User</dc:creator>
  <cp:lastModifiedBy>Windows User</cp:lastModifiedBy>
  <cp:revision>68</cp:revision>
  <cp:lastPrinted>2014-09-02T15:59:44Z</cp:lastPrinted>
  <dcterms:created xsi:type="dcterms:W3CDTF">2014-08-29T11:52:03Z</dcterms:created>
  <dcterms:modified xsi:type="dcterms:W3CDTF">2014-09-02T18:45:23Z</dcterms:modified>
</cp:coreProperties>
</file>