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6" r:id="rId9"/>
    <p:sldId id="277" r:id="rId10"/>
    <p:sldId id="279" r:id="rId11"/>
    <p:sldId id="278" r:id="rId12"/>
    <p:sldId id="270" r:id="rId13"/>
    <p:sldId id="271" r:id="rId14"/>
    <p:sldId id="273" r:id="rId15"/>
    <p:sldId id="274" r:id="rId16"/>
    <p:sldId id="262" r:id="rId17"/>
    <p:sldId id="263" r:id="rId18"/>
    <p:sldId id="264" r:id="rId19"/>
    <p:sldId id="265" r:id="rId20"/>
    <p:sldId id="266" r:id="rId21"/>
    <p:sldId id="267" r:id="rId22"/>
    <p:sldId id="285" r:id="rId23"/>
    <p:sldId id="286" r:id="rId24"/>
    <p:sldId id="268" r:id="rId25"/>
    <p:sldId id="269" r:id="rId26"/>
    <p:sldId id="280" r:id="rId27"/>
    <p:sldId id="281"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2" autoAdjust="0"/>
  </p:normalViewPr>
  <p:slideViewPr>
    <p:cSldViewPr>
      <p:cViewPr varScale="1">
        <p:scale>
          <a:sx n="105" d="100"/>
          <a:sy n="105" d="100"/>
        </p:scale>
        <p:origin x="-144" y="-78"/>
      </p:cViewPr>
      <p:guideLst>
        <p:guide orient="horz" pos="2160"/>
        <p:guide pos="2880"/>
      </p:guideLst>
    </p:cSldViewPr>
  </p:slideViewPr>
  <p:outlineViewPr>
    <p:cViewPr>
      <p:scale>
        <a:sx n="33" d="100"/>
        <a:sy n="33" d="100"/>
      </p:scale>
      <p:origin x="0" y="50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ofPieChart>
        <c:ofPieType val="bar"/>
        <c:varyColors val="1"/>
        <c:ser>
          <c:idx val="0"/>
          <c:order val="0"/>
          <c:tx>
            <c:strRef>
              <c:f>Sheet1!$B$1</c:f>
              <c:strCache>
                <c:ptCount val="1"/>
                <c:pt idx="0">
                  <c:v>Elements in Universe</c:v>
                </c:pt>
              </c:strCache>
            </c:strRef>
          </c:tx>
          <c:cat>
            <c:strRef>
              <c:f>Sheet1!$A$2:$A$5</c:f>
              <c:strCache>
                <c:ptCount val="4"/>
                <c:pt idx="0">
                  <c:v>H</c:v>
                </c:pt>
                <c:pt idx="1">
                  <c:v>He</c:v>
                </c:pt>
                <c:pt idx="2">
                  <c:v>O</c:v>
                </c:pt>
                <c:pt idx="3">
                  <c:v>Others</c:v>
                </c:pt>
              </c:strCache>
            </c:strRef>
          </c:cat>
          <c:val>
            <c:numRef>
              <c:f>Sheet1!$B$2:$B$5</c:f>
              <c:numCache>
                <c:formatCode>0.00%</c:formatCode>
                <c:ptCount val="4"/>
                <c:pt idx="0">
                  <c:v>0.93500000000000005</c:v>
                </c:pt>
                <c:pt idx="1">
                  <c:v>6.3E-2</c:v>
                </c:pt>
                <c:pt idx="2">
                  <c:v>1E-3</c:v>
                </c:pt>
                <c:pt idx="3">
                  <c:v>1E-3</c:v>
                </c:pt>
              </c:numCache>
            </c:numRef>
          </c:val>
        </c:ser>
        <c:ser>
          <c:idx val="1"/>
          <c:order val="1"/>
          <c:tx>
            <c:strRef>
              <c:f>Sheet1!$C$1</c:f>
              <c:strCache>
                <c:ptCount val="1"/>
                <c:pt idx="0">
                  <c:v>Column1</c:v>
                </c:pt>
              </c:strCache>
            </c:strRef>
          </c:tx>
          <c:cat>
            <c:strRef>
              <c:f>Sheet1!$A$2:$A$5</c:f>
              <c:strCache>
                <c:ptCount val="4"/>
                <c:pt idx="0">
                  <c:v>H</c:v>
                </c:pt>
                <c:pt idx="1">
                  <c:v>He</c:v>
                </c:pt>
                <c:pt idx="2">
                  <c:v>O</c:v>
                </c:pt>
                <c:pt idx="3">
                  <c:v>Others</c:v>
                </c:pt>
              </c:strCache>
            </c:strRef>
          </c:cat>
          <c:val>
            <c:numRef>
              <c:f>Sheet1!$C$2:$C$5</c:f>
              <c:numCache>
                <c:formatCode>0.00%</c:formatCode>
                <c:ptCount val="4"/>
                <c:pt idx="0">
                  <c:v>0.93500000000000005</c:v>
                </c:pt>
                <c:pt idx="1">
                  <c:v>6.3E-2</c:v>
                </c:pt>
                <c:pt idx="2">
                  <c:v>1E-3</c:v>
                </c:pt>
                <c:pt idx="3">
                  <c:v>1E-3</c:v>
                </c:pt>
              </c:numCache>
            </c:numRef>
          </c:val>
        </c:ser>
        <c:dLbls>
          <c:showLegendKey val="0"/>
          <c:showVal val="0"/>
          <c:showCatName val="0"/>
          <c:showSerName val="0"/>
          <c:showPercent val="0"/>
          <c:showBubbleSize val="0"/>
          <c:showLeaderLines val="1"/>
        </c:dLbls>
        <c:gapWidth val="100"/>
        <c:secondPieSize val="75"/>
        <c:serLines/>
      </c:ofPieChart>
    </c:plotArea>
    <c:legend>
      <c:legendPos val="r"/>
      <c:layout>
        <c:manualLayout>
          <c:xMode val="edge"/>
          <c:yMode val="edge"/>
          <c:x val="0.74222387742072782"/>
          <c:y val="0.26062263050452028"/>
          <c:w val="0.24426260906575867"/>
          <c:h val="0.64248140857392821"/>
        </c:manualLayout>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Oxygen</c:v>
                </c:pt>
              </c:strCache>
            </c:strRef>
          </c:tx>
          <c:invertIfNegative val="0"/>
          <c:cat>
            <c:strRef>
              <c:f>Sheet1!$A$2</c:f>
              <c:strCache>
                <c:ptCount val="1"/>
                <c:pt idx="0">
                  <c:v>Elements in Earth's Crust</c:v>
                </c:pt>
              </c:strCache>
            </c:strRef>
          </c:cat>
          <c:val>
            <c:numRef>
              <c:f>Sheet1!$B$2</c:f>
              <c:numCache>
                <c:formatCode>0.00%</c:formatCode>
                <c:ptCount val="1"/>
                <c:pt idx="0">
                  <c:v>0.46600000000000003</c:v>
                </c:pt>
              </c:numCache>
            </c:numRef>
          </c:val>
        </c:ser>
        <c:ser>
          <c:idx val="1"/>
          <c:order val="1"/>
          <c:tx>
            <c:strRef>
              <c:f>Sheet1!$C$1</c:f>
              <c:strCache>
                <c:ptCount val="1"/>
                <c:pt idx="0">
                  <c:v>Silcon</c:v>
                </c:pt>
              </c:strCache>
            </c:strRef>
          </c:tx>
          <c:invertIfNegative val="0"/>
          <c:cat>
            <c:strRef>
              <c:f>Sheet1!$A$2</c:f>
              <c:strCache>
                <c:ptCount val="1"/>
                <c:pt idx="0">
                  <c:v>Elements in Earth's Crust</c:v>
                </c:pt>
              </c:strCache>
            </c:strRef>
          </c:cat>
          <c:val>
            <c:numRef>
              <c:f>Sheet1!$C$2</c:f>
              <c:numCache>
                <c:formatCode>0.00%</c:formatCode>
                <c:ptCount val="1"/>
                <c:pt idx="0">
                  <c:v>0.27700000000000002</c:v>
                </c:pt>
              </c:numCache>
            </c:numRef>
          </c:val>
        </c:ser>
        <c:ser>
          <c:idx val="2"/>
          <c:order val="2"/>
          <c:tx>
            <c:strRef>
              <c:f>Sheet1!$D$1</c:f>
              <c:strCache>
                <c:ptCount val="1"/>
                <c:pt idx="0">
                  <c:v>Aluminum</c:v>
                </c:pt>
              </c:strCache>
            </c:strRef>
          </c:tx>
          <c:invertIfNegative val="0"/>
          <c:cat>
            <c:strRef>
              <c:f>Sheet1!$A$2</c:f>
              <c:strCache>
                <c:ptCount val="1"/>
                <c:pt idx="0">
                  <c:v>Elements in Earth's Crust</c:v>
                </c:pt>
              </c:strCache>
            </c:strRef>
          </c:cat>
          <c:val>
            <c:numRef>
              <c:f>Sheet1!$D$2</c:f>
              <c:numCache>
                <c:formatCode>0.00%</c:formatCode>
                <c:ptCount val="1"/>
                <c:pt idx="0">
                  <c:v>8.1000000000000003E-2</c:v>
                </c:pt>
              </c:numCache>
            </c:numRef>
          </c:val>
        </c:ser>
        <c:ser>
          <c:idx val="3"/>
          <c:order val="3"/>
          <c:tx>
            <c:strRef>
              <c:f>Sheet1!$E$1</c:f>
              <c:strCache>
                <c:ptCount val="1"/>
                <c:pt idx="0">
                  <c:v>Iron</c:v>
                </c:pt>
              </c:strCache>
            </c:strRef>
          </c:tx>
          <c:invertIfNegative val="0"/>
          <c:cat>
            <c:strRef>
              <c:f>Sheet1!$A$2</c:f>
              <c:strCache>
                <c:ptCount val="1"/>
                <c:pt idx="0">
                  <c:v>Elements in Earth's Crust</c:v>
                </c:pt>
              </c:strCache>
            </c:strRef>
          </c:cat>
          <c:val>
            <c:numRef>
              <c:f>Sheet1!$E$2</c:f>
              <c:numCache>
                <c:formatCode>0.00%</c:formatCode>
                <c:ptCount val="1"/>
                <c:pt idx="0">
                  <c:v>0.05</c:v>
                </c:pt>
              </c:numCache>
            </c:numRef>
          </c:val>
        </c:ser>
        <c:ser>
          <c:idx val="4"/>
          <c:order val="4"/>
          <c:tx>
            <c:strRef>
              <c:f>Sheet1!$F$1</c:f>
              <c:strCache>
                <c:ptCount val="1"/>
                <c:pt idx="0">
                  <c:v>Calcium</c:v>
                </c:pt>
              </c:strCache>
            </c:strRef>
          </c:tx>
          <c:invertIfNegative val="0"/>
          <c:cat>
            <c:strRef>
              <c:f>Sheet1!$A$2</c:f>
              <c:strCache>
                <c:ptCount val="1"/>
                <c:pt idx="0">
                  <c:v>Elements in Earth's Crust</c:v>
                </c:pt>
              </c:strCache>
            </c:strRef>
          </c:cat>
          <c:val>
            <c:numRef>
              <c:f>Sheet1!$F$2</c:f>
              <c:numCache>
                <c:formatCode>0.00%</c:formatCode>
                <c:ptCount val="1"/>
                <c:pt idx="0">
                  <c:v>3.5999999999999997E-2</c:v>
                </c:pt>
              </c:numCache>
            </c:numRef>
          </c:val>
        </c:ser>
        <c:ser>
          <c:idx val="5"/>
          <c:order val="5"/>
          <c:tx>
            <c:strRef>
              <c:f>Sheet1!$G$1</c:f>
              <c:strCache>
                <c:ptCount val="1"/>
                <c:pt idx="0">
                  <c:v>Sodium</c:v>
                </c:pt>
              </c:strCache>
            </c:strRef>
          </c:tx>
          <c:invertIfNegative val="0"/>
          <c:cat>
            <c:strRef>
              <c:f>Sheet1!$A$2</c:f>
              <c:strCache>
                <c:ptCount val="1"/>
                <c:pt idx="0">
                  <c:v>Elements in Earth's Crust</c:v>
                </c:pt>
              </c:strCache>
            </c:strRef>
          </c:cat>
          <c:val>
            <c:numRef>
              <c:f>Sheet1!$G$2</c:f>
              <c:numCache>
                <c:formatCode>0.00%</c:formatCode>
                <c:ptCount val="1"/>
                <c:pt idx="0">
                  <c:v>2.8000000000000001E-2</c:v>
                </c:pt>
              </c:numCache>
            </c:numRef>
          </c:val>
        </c:ser>
        <c:ser>
          <c:idx val="6"/>
          <c:order val="6"/>
          <c:tx>
            <c:strRef>
              <c:f>Sheet1!$H$1</c:f>
              <c:strCache>
                <c:ptCount val="1"/>
                <c:pt idx="0">
                  <c:v>Potassium</c:v>
                </c:pt>
              </c:strCache>
            </c:strRef>
          </c:tx>
          <c:invertIfNegative val="0"/>
          <c:cat>
            <c:strRef>
              <c:f>Sheet1!$A$2</c:f>
              <c:strCache>
                <c:ptCount val="1"/>
                <c:pt idx="0">
                  <c:v>Elements in Earth's Crust</c:v>
                </c:pt>
              </c:strCache>
            </c:strRef>
          </c:cat>
          <c:val>
            <c:numRef>
              <c:f>Sheet1!$H$2</c:f>
              <c:numCache>
                <c:formatCode>0.00%</c:formatCode>
                <c:ptCount val="1"/>
                <c:pt idx="0">
                  <c:v>2.5999999999999999E-2</c:v>
                </c:pt>
              </c:numCache>
            </c:numRef>
          </c:val>
        </c:ser>
        <c:ser>
          <c:idx val="7"/>
          <c:order val="7"/>
          <c:tx>
            <c:strRef>
              <c:f>Sheet1!$I$1</c:f>
              <c:strCache>
                <c:ptCount val="1"/>
                <c:pt idx="0">
                  <c:v>Magnesium</c:v>
                </c:pt>
              </c:strCache>
            </c:strRef>
          </c:tx>
          <c:invertIfNegative val="0"/>
          <c:cat>
            <c:strRef>
              <c:f>Sheet1!$A$2</c:f>
              <c:strCache>
                <c:ptCount val="1"/>
                <c:pt idx="0">
                  <c:v>Elements in Earth's Crust</c:v>
                </c:pt>
              </c:strCache>
            </c:strRef>
          </c:cat>
          <c:val>
            <c:numRef>
              <c:f>Sheet1!$I$2</c:f>
              <c:numCache>
                <c:formatCode>0.00%</c:formatCode>
                <c:ptCount val="1"/>
                <c:pt idx="0">
                  <c:v>2.1000000000000001E-2</c:v>
                </c:pt>
              </c:numCache>
            </c:numRef>
          </c:val>
        </c:ser>
        <c:ser>
          <c:idx val="8"/>
          <c:order val="8"/>
          <c:tx>
            <c:strRef>
              <c:f>Sheet1!$J$1</c:f>
              <c:strCache>
                <c:ptCount val="1"/>
                <c:pt idx="0">
                  <c:v>Others</c:v>
                </c:pt>
              </c:strCache>
            </c:strRef>
          </c:tx>
          <c:invertIfNegative val="0"/>
          <c:cat>
            <c:strRef>
              <c:f>Sheet1!$A$2</c:f>
              <c:strCache>
                <c:ptCount val="1"/>
                <c:pt idx="0">
                  <c:v>Elements in Earth's Crust</c:v>
                </c:pt>
              </c:strCache>
            </c:strRef>
          </c:cat>
          <c:val>
            <c:numRef>
              <c:f>Sheet1!$J$2</c:f>
              <c:numCache>
                <c:formatCode>0.00%</c:formatCode>
                <c:ptCount val="1"/>
                <c:pt idx="0">
                  <c:v>1.4999999999999999E-2</c:v>
                </c:pt>
              </c:numCache>
            </c:numRef>
          </c:val>
        </c:ser>
        <c:dLbls>
          <c:showLegendKey val="0"/>
          <c:showVal val="0"/>
          <c:showCatName val="0"/>
          <c:showSerName val="0"/>
          <c:showPercent val="0"/>
          <c:showBubbleSize val="0"/>
        </c:dLbls>
        <c:gapWidth val="150"/>
        <c:axId val="152856064"/>
        <c:axId val="152857600"/>
      </c:barChart>
      <c:catAx>
        <c:axId val="152856064"/>
        <c:scaling>
          <c:orientation val="minMax"/>
        </c:scaling>
        <c:delete val="0"/>
        <c:axPos val="b"/>
        <c:majorTickMark val="out"/>
        <c:minorTickMark val="none"/>
        <c:tickLblPos val="nextTo"/>
        <c:crossAx val="152857600"/>
        <c:crosses val="autoZero"/>
        <c:auto val="1"/>
        <c:lblAlgn val="ctr"/>
        <c:lblOffset val="100"/>
        <c:noMultiLvlLbl val="0"/>
      </c:catAx>
      <c:valAx>
        <c:axId val="152857600"/>
        <c:scaling>
          <c:orientation val="minMax"/>
        </c:scaling>
        <c:delete val="0"/>
        <c:axPos val="l"/>
        <c:majorGridlines/>
        <c:numFmt formatCode="0.00%" sourceLinked="1"/>
        <c:majorTickMark val="out"/>
        <c:minorTickMark val="none"/>
        <c:tickLblPos val="nextTo"/>
        <c:crossAx val="15285606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0.83784</cdr:x>
      <cdr:y>0.52778</cdr:y>
    </cdr:from>
    <cdr:to>
      <cdr:x>1</cdr:x>
      <cdr:y>0.86111</cdr:y>
    </cdr:to>
    <cdr:sp macro="" textlink="">
      <cdr:nvSpPr>
        <cdr:cNvPr id="2" name="TextBox 1"/>
        <cdr:cNvSpPr txBox="1"/>
      </cdr:nvSpPr>
      <cdr:spPr>
        <a:xfrm xmlns:a="http://schemas.openxmlformats.org/drawingml/2006/main">
          <a:off x="4724400" y="1447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336733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19209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45252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1A92A6-DC87-45D6-86E7-A44D52252D06}"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21279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1A92A6-DC87-45D6-86E7-A44D52252D06}" type="datetimeFigureOut">
              <a:rPr lang="en-US" smtClean="0"/>
              <a:t>9/25/2014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422492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1A92A6-DC87-45D6-86E7-A44D52252D06}"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27805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1A92A6-DC87-45D6-86E7-A44D52252D06}" type="datetimeFigureOut">
              <a:rPr lang="en-US" smtClean="0"/>
              <a:t>9/25/2014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23466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1A92A6-DC87-45D6-86E7-A44D52252D06}" type="datetimeFigureOut">
              <a:rPr lang="en-US" smtClean="0"/>
              <a:t>9/25/2014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1322213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1A92A6-DC87-45D6-86E7-A44D52252D06}" type="datetimeFigureOut">
              <a:rPr lang="en-US" smtClean="0"/>
              <a:t>9/25/2014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2864385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A92A6-DC87-45D6-86E7-A44D52252D06}"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485594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A92A6-DC87-45D6-86E7-A44D52252D06}" type="datetimeFigureOut">
              <a:rPr lang="en-US" smtClean="0"/>
              <a:t>9/25/2014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38215-EBE2-45CC-BFBB-84BDF9C52259}" type="slidenum">
              <a:rPr lang="en-US" smtClean="0"/>
              <a:t>‹#›</a:t>
            </a:fld>
            <a:endParaRPr lang="en-US"/>
          </a:p>
        </p:txBody>
      </p:sp>
    </p:spTree>
    <p:extLst>
      <p:ext uri="{BB962C8B-B14F-4D97-AF65-F5344CB8AC3E}">
        <p14:creationId xmlns:p14="http://schemas.microsoft.com/office/powerpoint/2010/main" val="368763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A92A6-DC87-45D6-86E7-A44D52252D06}" type="datetimeFigureOut">
              <a:rPr lang="en-US" smtClean="0"/>
              <a:t>9/25/2014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38215-EBE2-45CC-BFBB-84BDF9C52259}" type="slidenum">
              <a:rPr lang="en-US" smtClean="0"/>
              <a:t>‹#›</a:t>
            </a:fld>
            <a:endParaRPr lang="en-US"/>
          </a:p>
        </p:txBody>
      </p:sp>
    </p:spTree>
    <p:extLst>
      <p:ext uri="{BB962C8B-B14F-4D97-AF65-F5344CB8AC3E}">
        <p14:creationId xmlns:p14="http://schemas.microsoft.com/office/powerpoint/2010/main" val="207681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b="1" i="1" dirty="0" smtClean="0">
                <a:solidFill>
                  <a:srgbClr val="FF0000"/>
                </a:solidFill>
              </a:rPr>
              <a:t>Chemistry Basics</a:t>
            </a:r>
            <a:endParaRPr lang="en-US" b="1" i="1" dirty="0">
              <a:solidFill>
                <a:srgbClr val="FF0000"/>
              </a:solidFill>
            </a:endParaRPr>
          </a:p>
        </p:txBody>
      </p:sp>
      <p:sp>
        <p:nvSpPr>
          <p:cNvPr id="3" name="Subtitle 2"/>
          <p:cNvSpPr>
            <a:spLocks noGrp="1"/>
          </p:cNvSpPr>
          <p:nvPr>
            <p:ph type="subTitle" idx="1"/>
          </p:nvPr>
        </p:nvSpPr>
        <p:spPr>
          <a:xfrm>
            <a:off x="1371600" y="2362200"/>
            <a:ext cx="6400800" cy="2133600"/>
          </a:xfrm>
        </p:spPr>
        <p:txBody>
          <a:bodyPr>
            <a:normAutofit/>
          </a:bodyPr>
          <a:lstStyle/>
          <a:p>
            <a:r>
              <a:rPr lang="en-US" sz="2400" b="1" dirty="0" smtClean="0">
                <a:solidFill>
                  <a:srgbClr val="FF0000"/>
                </a:solidFill>
              </a:rPr>
              <a:t>Objectives:</a:t>
            </a:r>
          </a:p>
          <a:p>
            <a:r>
              <a:rPr lang="en-US" sz="2400" b="1" dirty="0" smtClean="0">
                <a:solidFill>
                  <a:srgbClr val="FF0000"/>
                </a:solidFill>
              </a:rPr>
              <a:t>Distinguish between Atoms, Elements and Compounds</a:t>
            </a:r>
            <a:endParaRPr lang="en-US" sz="24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50" y="4572000"/>
            <a:ext cx="2310384" cy="220480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81800" y="4792811"/>
            <a:ext cx="2286000" cy="195834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6600" y="3908362"/>
            <a:ext cx="2530933" cy="2895600"/>
          </a:xfrm>
          <a:prstGeom prst="rect">
            <a:avLst/>
          </a:prstGeom>
        </p:spPr>
      </p:pic>
    </p:spTree>
    <p:extLst>
      <p:ext uri="{BB962C8B-B14F-4D97-AF65-F5344CB8AC3E}">
        <p14:creationId xmlns:p14="http://schemas.microsoft.com/office/powerpoint/2010/main" val="2176730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Characteristics</a:t>
            </a:r>
          </a:p>
          <a:p>
            <a:r>
              <a:rPr lang="en-US" dirty="0" smtClean="0">
                <a:solidFill>
                  <a:schemeClr val="accent1">
                    <a:lumMod val="50000"/>
                  </a:schemeClr>
                </a:solidFill>
              </a:rPr>
              <a:t>A mineral must have all 5 characteristics:</a:t>
            </a:r>
          </a:p>
          <a:p>
            <a:pPr lvl="1"/>
            <a:r>
              <a:rPr lang="en-US" dirty="0" smtClean="0">
                <a:solidFill>
                  <a:schemeClr val="accent1">
                    <a:lumMod val="50000"/>
                  </a:schemeClr>
                </a:solidFill>
              </a:rPr>
              <a:t>Naturally occurring</a:t>
            </a:r>
          </a:p>
          <a:p>
            <a:pPr lvl="1"/>
            <a:r>
              <a:rPr lang="en-US" dirty="0" smtClean="0">
                <a:solidFill>
                  <a:schemeClr val="accent1">
                    <a:lumMod val="50000"/>
                  </a:schemeClr>
                </a:solidFill>
              </a:rPr>
              <a:t>Inorganic</a:t>
            </a:r>
          </a:p>
          <a:p>
            <a:pPr lvl="1"/>
            <a:r>
              <a:rPr lang="en-US" dirty="0" smtClean="0">
                <a:solidFill>
                  <a:schemeClr val="accent1">
                    <a:lumMod val="50000"/>
                  </a:schemeClr>
                </a:solidFill>
              </a:rPr>
              <a:t>A solid</a:t>
            </a:r>
          </a:p>
          <a:p>
            <a:pPr lvl="1"/>
            <a:r>
              <a:rPr lang="en-US" dirty="0" smtClean="0">
                <a:solidFill>
                  <a:schemeClr val="accent1">
                    <a:lumMod val="50000"/>
                  </a:schemeClr>
                </a:solidFill>
              </a:rPr>
              <a:t>Specific chemical composition</a:t>
            </a:r>
          </a:p>
          <a:p>
            <a:pPr lvl="1"/>
            <a:r>
              <a:rPr lang="en-US" dirty="0" smtClean="0">
                <a:solidFill>
                  <a:schemeClr val="accent1">
                    <a:lumMod val="50000"/>
                  </a:schemeClr>
                </a:solidFill>
              </a:rPr>
              <a:t>Definite crystalline structure</a:t>
            </a:r>
            <a:endParaRPr lang="en-US" dirty="0">
              <a:solidFill>
                <a:schemeClr val="accent1">
                  <a:lumMod val="50000"/>
                </a:schemeClr>
              </a:solidFill>
            </a:endParaRPr>
          </a:p>
        </p:txBody>
      </p:sp>
    </p:spTree>
    <p:extLst>
      <p:ext uri="{BB962C8B-B14F-4D97-AF65-F5344CB8AC3E}">
        <p14:creationId xmlns:p14="http://schemas.microsoft.com/office/powerpoint/2010/main" val="1078352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Minerals from Magma</a:t>
            </a:r>
          </a:p>
          <a:p>
            <a:r>
              <a:rPr lang="en-US" dirty="0" smtClean="0">
                <a:solidFill>
                  <a:schemeClr val="accent1">
                    <a:lumMod val="50000"/>
                  </a:schemeClr>
                </a:solidFill>
              </a:rPr>
              <a:t>Minerals can form from the cooling of magma.</a:t>
            </a:r>
          </a:p>
          <a:p>
            <a:r>
              <a:rPr lang="en-US" dirty="0" smtClean="0">
                <a:solidFill>
                  <a:schemeClr val="accent1">
                    <a:lumMod val="50000"/>
                  </a:schemeClr>
                </a:solidFill>
              </a:rPr>
              <a:t>Magma is molten material found beneath Earth’s surface.</a:t>
            </a:r>
          </a:p>
          <a:p>
            <a:r>
              <a:rPr lang="en-US" dirty="0" smtClean="0">
                <a:solidFill>
                  <a:schemeClr val="accent1">
                    <a:lumMod val="50000"/>
                  </a:schemeClr>
                </a:solidFill>
              </a:rPr>
              <a:t>Small crystals form from rapidly cooling magma and large crystals form from slowly cooling magna.  </a:t>
            </a:r>
            <a:endParaRPr lang="en-US" dirty="0">
              <a:solidFill>
                <a:schemeClr val="accent1">
                  <a:lumMod val="50000"/>
                </a:schemeClr>
              </a:solidFill>
            </a:endParaRPr>
          </a:p>
        </p:txBody>
      </p:sp>
    </p:spTree>
    <p:extLst>
      <p:ext uri="{BB962C8B-B14F-4D97-AF65-F5344CB8AC3E}">
        <p14:creationId xmlns:p14="http://schemas.microsoft.com/office/powerpoint/2010/main" val="33152663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A given volume of water in a solution can dissolve only so much of a solid before the water becomes saturated.</a:t>
            </a:r>
          </a:p>
          <a:p>
            <a:pPr lvl="1"/>
            <a:r>
              <a:rPr lang="en-US" dirty="0" smtClean="0">
                <a:solidFill>
                  <a:schemeClr val="accent1">
                    <a:lumMod val="50000"/>
                  </a:schemeClr>
                </a:solidFill>
              </a:rPr>
              <a:t>If a solution become supersaturated, or overfilled, with another substance, mineral crystals may begin to precipitate, or drop out of solution.</a:t>
            </a:r>
          </a:p>
          <a:p>
            <a:pPr lvl="1"/>
            <a:r>
              <a:rPr lang="en-US" dirty="0" smtClean="0">
                <a:solidFill>
                  <a:schemeClr val="accent1">
                    <a:lumMod val="50000"/>
                  </a:schemeClr>
                </a:solidFill>
              </a:rPr>
              <a:t>When liquid evaporates from a supersaturated solution, the elements remain behind and may begin to arrange into crystals.</a:t>
            </a:r>
            <a:endParaRPr lang="en-US" dirty="0">
              <a:solidFill>
                <a:schemeClr val="accent1">
                  <a:lumMod val="50000"/>
                </a:schemeClr>
              </a:solidFill>
            </a:endParaRPr>
          </a:p>
        </p:txBody>
      </p:sp>
    </p:spTree>
    <p:extLst>
      <p:ext uri="{BB962C8B-B14F-4D97-AF65-F5344CB8AC3E}">
        <p14:creationId xmlns:p14="http://schemas.microsoft.com/office/powerpoint/2010/main" val="1401981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About 30 minerals are common in Earth’s crust.</a:t>
            </a:r>
          </a:p>
          <a:p>
            <a:r>
              <a:rPr lang="en-US" dirty="0" smtClean="0">
                <a:solidFill>
                  <a:schemeClr val="accent1">
                    <a:lumMod val="50000"/>
                  </a:schemeClr>
                </a:solidFill>
              </a:rPr>
              <a:t>The most common minerals are often referred to as rock-forming minerals because they make up most of the rocks found in Earth’s crust.</a:t>
            </a:r>
          </a:p>
          <a:p>
            <a:r>
              <a:rPr lang="en-US" dirty="0" smtClean="0">
                <a:solidFill>
                  <a:schemeClr val="accent1">
                    <a:lumMod val="50000"/>
                  </a:schemeClr>
                </a:solidFill>
              </a:rPr>
              <a:t>The vast majority of minerals are made up of the eight most common elements.</a:t>
            </a:r>
            <a:endParaRPr lang="en-US" dirty="0">
              <a:solidFill>
                <a:schemeClr val="accent1">
                  <a:lumMod val="50000"/>
                </a:schemeClr>
              </a:solidFill>
            </a:endParaRPr>
          </a:p>
        </p:txBody>
      </p:sp>
    </p:spTree>
    <p:extLst>
      <p:ext uri="{BB962C8B-B14F-4D97-AF65-F5344CB8AC3E}">
        <p14:creationId xmlns:p14="http://schemas.microsoft.com/office/powerpoint/2010/main" val="8614487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r>
              <a:rPr lang="en-US" dirty="0" smtClean="0">
                <a:solidFill>
                  <a:schemeClr val="accent1">
                    <a:lumMod val="50000"/>
                  </a:schemeClr>
                </a:solidFill>
              </a:rPr>
              <a:t>Geologists rely on several relatively simple tests to identify minerals.</a:t>
            </a:r>
          </a:p>
          <a:p>
            <a:r>
              <a:rPr lang="en-US" dirty="0" smtClean="0">
                <a:solidFill>
                  <a:schemeClr val="accent1">
                    <a:lumMod val="50000"/>
                  </a:schemeClr>
                </a:solidFill>
              </a:rPr>
              <a:t>These tests are based upon a mineral’s physical and chemical properties.</a:t>
            </a:r>
          </a:p>
          <a:p>
            <a:r>
              <a:rPr lang="en-US" dirty="0" smtClean="0">
                <a:solidFill>
                  <a:schemeClr val="accent1">
                    <a:lumMod val="50000"/>
                  </a:schemeClr>
                </a:solidFill>
              </a:rPr>
              <a:t>It is usually best to use a combination of tests rather than just one to identify minerals.</a:t>
            </a:r>
            <a:endParaRPr lang="en-US" dirty="0">
              <a:solidFill>
                <a:schemeClr val="accent1">
                  <a:lumMod val="50000"/>
                </a:schemeClr>
              </a:solidFill>
            </a:endParaRPr>
          </a:p>
        </p:txBody>
      </p:sp>
    </p:spTree>
    <p:extLst>
      <p:ext uri="{BB962C8B-B14F-4D97-AF65-F5344CB8AC3E}">
        <p14:creationId xmlns:p14="http://schemas.microsoft.com/office/powerpoint/2010/main" val="1592334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295400"/>
            <a:ext cx="8229600" cy="4525963"/>
          </a:xfrm>
        </p:spPr>
        <p:txBody>
          <a:bodyPr/>
          <a:lstStyle/>
          <a:p>
            <a:pPr marL="0" indent="0">
              <a:buNone/>
            </a:pPr>
            <a:r>
              <a:rPr lang="en-US" b="1" i="1" dirty="0" smtClean="0">
                <a:solidFill>
                  <a:schemeClr val="accent1">
                    <a:lumMod val="50000"/>
                  </a:schemeClr>
                </a:solidFill>
              </a:rPr>
              <a:t>Color</a:t>
            </a:r>
          </a:p>
          <a:p>
            <a:r>
              <a:rPr lang="en-US" dirty="0" smtClean="0">
                <a:solidFill>
                  <a:schemeClr val="accent1">
                    <a:lumMod val="50000"/>
                  </a:schemeClr>
                </a:solidFill>
              </a:rPr>
              <a:t>One of the most noticeable characteristics of a mineral is its color.</a:t>
            </a:r>
          </a:p>
          <a:p>
            <a:r>
              <a:rPr lang="en-US" dirty="0" smtClean="0">
                <a:solidFill>
                  <a:schemeClr val="accent1">
                    <a:lumMod val="50000"/>
                  </a:schemeClr>
                </a:solidFill>
              </a:rPr>
              <a:t>Color is sometimes caused by the presence of trace elements or compounds within a mineral.</a:t>
            </a:r>
          </a:p>
          <a:p>
            <a:r>
              <a:rPr lang="en-US" dirty="0" smtClean="0">
                <a:solidFill>
                  <a:schemeClr val="accent1">
                    <a:lumMod val="50000"/>
                  </a:schemeClr>
                </a:solidFill>
              </a:rPr>
              <a:t>In general, color is one of the least reliable clues to a mineral’s identity.</a:t>
            </a:r>
            <a:endParaRPr lang="en-US" dirty="0">
              <a:solidFill>
                <a:schemeClr val="accent1">
                  <a:lumMod val="50000"/>
                </a:schemeClr>
              </a:solidFill>
            </a:endParaRPr>
          </a:p>
        </p:txBody>
      </p:sp>
    </p:spTree>
    <p:extLst>
      <p:ext uri="{BB962C8B-B14F-4D97-AF65-F5344CB8AC3E}">
        <p14:creationId xmlns:p14="http://schemas.microsoft.com/office/powerpoint/2010/main" val="325527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0070C0"/>
                </a:solidFill>
                <a:latin typeface="Comic Sans MS" pitchFamily="66" charset="0"/>
              </a:rPr>
              <a:t>Section 4.2 – Mineral Identification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a:xfrm>
            <a:off x="457200" y="1219200"/>
            <a:ext cx="8229600" cy="4906963"/>
          </a:xfrm>
        </p:spPr>
        <p:txBody>
          <a:bodyPr/>
          <a:lstStyle/>
          <a:p>
            <a:pPr marL="0" indent="0">
              <a:buNone/>
            </a:pPr>
            <a:r>
              <a:rPr lang="en-US" b="1" i="1" dirty="0" smtClean="0">
                <a:solidFill>
                  <a:schemeClr val="accent1">
                    <a:lumMod val="50000"/>
                  </a:schemeClr>
                </a:solidFill>
              </a:rPr>
              <a:t>Luster</a:t>
            </a:r>
          </a:p>
          <a:p>
            <a:r>
              <a:rPr lang="en-US" dirty="0" smtClean="0">
                <a:solidFill>
                  <a:schemeClr val="accent1">
                    <a:lumMod val="50000"/>
                  </a:schemeClr>
                </a:solidFill>
              </a:rPr>
              <a:t>Luster is the way that a mineral reflects light from its surface</a:t>
            </a:r>
          </a:p>
          <a:p>
            <a:r>
              <a:rPr lang="en-US" dirty="0" smtClean="0">
                <a:solidFill>
                  <a:schemeClr val="accent1">
                    <a:lumMod val="50000"/>
                  </a:schemeClr>
                </a:solidFill>
              </a:rPr>
              <a:t>Luster is described as being either metallic or nonmetallic</a:t>
            </a:r>
          </a:p>
          <a:p>
            <a:r>
              <a:rPr lang="en-US" dirty="0" smtClean="0">
                <a:solidFill>
                  <a:schemeClr val="accent1">
                    <a:lumMod val="50000"/>
                  </a:schemeClr>
                </a:solidFill>
              </a:rPr>
              <a:t>Metallic luster describes shiny surfaces that reflect light like the chrome trim on cars</a:t>
            </a:r>
          </a:p>
          <a:p>
            <a:r>
              <a:rPr lang="en-US" dirty="0" smtClean="0">
                <a:solidFill>
                  <a:schemeClr val="accent1">
                    <a:lumMod val="50000"/>
                  </a:schemeClr>
                </a:solidFill>
              </a:rPr>
              <a:t>Nonmetallic luster might be described as dull, pearly, waxy or silky</a:t>
            </a:r>
            <a:endParaRPr lang="en-US" dirty="0">
              <a:solidFill>
                <a:schemeClr val="accent1">
                  <a:lumMod val="50000"/>
                </a:schemeClr>
              </a:solidFill>
            </a:endParaRPr>
          </a:p>
        </p:txBody>
      </p:sp>
    </p:spTree>
    <p:extLst>
      <p:ext uri="{BB962C8B-B14F-4D97-AF65-F5344CB8AC3E}">
        <p14:creationId xmlns:p14="http://schemas.microsoft.com/office/powerpoint/2010/main" val="831005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solidFill>
                  <a:srgbClr val="0070C0"/>
                </a:solidFill>
                <a:latin typeface="Comic Sans MS" pitchFamily="66" charset="0"/>
              </a:rPr>
              <a:t>Section 4.2 – Mineral Identification</a:t>
            </a:r>
            <a:endParaRPr lang="en-US" sz="3200" dirty="0">
              <a:solidFill>
                <a:srgbClr val="0070C0"/>
              </a:solidFill>
              <a:latin typeface="Comic Sans MS" pitchFamily="66" charset="0"/>
            </a:endParaRPr>
          </a:p>
        </p:txBody>
      </p:sp>
      <p:sp>
        <p:nvSpPr>
          <p:cNvPr id="3" name="Content Placeholder 2"/>
          <p:cNvSpPr>
            <a:spLocks noGrp="1"/>
          </p:cNvSpPr>
          <p:nvPr>
            <p:ph idx="1"/>
          </p:nvPr>
        </p:nvSpPr>
        <p:spPr>
          <a:xfrm>
            <a:off x="457200" y="1600200"/>
            <a:ext cx="8229600" cy="4525963"/>
          </a:xfrm>
        </p:spPr>
        <p:txBody>
          <a:bodyPr/>
          <a:lstStyle/>
          <a:p>
            <a:pPr marL="0" indent="0">
              <a:buNone/>
            </a:pPr>
            <a:r>
              <a:rPr lang="en-US" b="1" i="1" dirty="0" smtClean="0">
                <a:solidFill>
                  <a:schemeClr val="accent1">
                    <a:lumMod val="50000"/>
                  </a:schemeClr>
                </a:solidFill>
              </a:rPr>
              <a:t>Texture</a:t>
            </a:r>
          </a:p>
          <a:p>
            <a:r>
              <a:rPr lang="en-US" dirty="0" smtClean="0">
                <a:solidFill>
                  <a:schemeClr val="accent1">
                    <a:lumMod val="50000"/>
                  </a:schemeClr>
                </a:solidFill>
              </a:rPr>
              <a:t>Texture describes how a mineral feels to the touch.</a:t>
            </a:r>
          </a:p>
          <a:p>
            <a:r>
              <a:rPr lang="en-US" dirty="0" smtClean="0">
                <a:solidFill>
                  <a:schemeClr val="accent1">
                    <a:lumMod val="50000"/>
                  </a:schemeClr>
                </a:solidFill>
              </a:rPr>
              <a:t>The texture of a mineral might be described as smooth, rough, ragged, greasy, soapy, or glassy.</a:t>
            </a:r>
          </a:p>
          <a:p>
            <a:endParaRPr lang="en-US" dirty="0">
              <a:solidFill>
                <a:schemeClr val="accent1">
                  <a:lumMod val="50000"/>
                </a:schemeClr>
              </a:solidFill>
            </a:endParaRPr>
          </a:p>
        </p:txBody>
      </p:sp>
    </p:spTree>
    <p:extLst>
      <p:ext uri="{BB962C8B-B14F-4D97-AF65-F5344CB8AC3E}">
        <p14:creationId xmlns:p14="http://schemas.microsoft.com/office/powerpoint/2010/main" val="2183772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371600"/>
            <a:ext cx="8229600" cy="4800600"/>
          </a:xfrm>
        </p:spPr>
        <p:txBody>
          <a:bodyPr>
            <a:normAutofit lnSpcReduction="10000"/>
          </a:bodyPr>
          <a:lstStyle/>
          <a:p>
            <a:pPr marL="0" indent="0">
              <a:buNone/>
            </a:pPr>
            <a:r>
              <a:rPr lang="en-US" b="1" i="1" dirty="0" smtClean="0">
                <a:solidFill>
                  <a:schemeClr val="accent1">
                    <a:lumMod val="50000"/>
                  </a:schemeClr>
                </a:solidFill>
              </a:rPr>
              <a:t>Streak</a:t>
            </a:r>
          </a:p>
          <a:p>
            <a:r>
              <a:rPr lang="en-US" dirty="0" smtClean="0">
                <a:solidFill>
                  <a:schemeClr val="accent1">
                    <a:lumMod val="50000"/>
                  </a:schemeClr>
                </a:solidFill>
              </a:rPr>
              <a:t>Streak is the color of a mineral when it is broken up and powdered.</a:t>
            </a:r>
          </a:p>
          <a:p>
            <a:r>
              <a:rPr lang="en-US" dirty="0" smtClean="0">
                <a:solidFill>
                  <a:schemeClr val="accent1">
                    <a:lumMod val="50000"/>
                  </a:schemeClr>
                </a:solidFill>
              </a:rPr>
              <a:t>Sometimes, a mineral’s streak does not match the mineral’s external color.</a:t>
            </a:r>
          </a:p>
          <a:p>
            <a:r>
              <a:rPr lang="en-US" dirty="0" smtClean="0">
                <a:solidFill>
                  <a:schemeClr val="accent1">
                    <a:lumMod val="50000"/>
                  </a:schemeClr>
                </a:solidFill>
              </a:rPr>
              <a:t>A mineral’s streak rarely changes, even if it is weathered or its external color varies slightly.  This is a good way to identify the mineral.</a:t>
            </a:r>
          </a:p>
          <a:p>
            <a:r>
              <a:rPr lang="en-US" dirty="0" smtClean="0">
                <a:solidFill>
                  <a:schemeClr val="accent1">
                    <a:lumMod val="50000"/>
                  </a:schemeClr>
                </a:solidFill>
              </a:rPr>
              <a:t>A streak plate is used to test the streak.</a:t>
            </a:r>
            <a:endParaRPr lang="en-US" dirty="0">
              <a:solidFill>
                <a:schemeClr val="accent1">
                  <a:lumMod val="50000"/>
                </a:schemeClr>
              </a:solidFill>
            </a:endParaRPr>
          </a:p>
        </p:txBody>
      </p:sp>
    </p:spTree>
    <p:extLst>
      <p:ext uri="{BB962C8B-B14F-4D97-AF65-F5344CB8AC3E}">
        <p14:creationId xmlns:p14="http://schemas.microsoft.com/office/powerpoint/2010/main" val="1295911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smtClean="0">
                <a:solidFill>
                  <a:schemeClr val="accent1">
                    <a:lumMod val="50000"/>
                  </a:schemeClr>
                </a:solidFill>
              </a:rPr>
              <a:t>Hardness</a:t>
            </a:r>
          </a:p>
          <a:p>
            <a:r>
              <a:rPr lang="en-US" dirty="0" smtClean="0">
                <a:solidFill>
                  <a:schemeClr val="accent1">
                    <a:lumMod val="50000"/>
                  </a:schemeClr>
                </a:solidFill>
              </a:rPr>
              <a:t>Hardness is one of the most useful and reliable test for identifying minerals.</a:t>
            </a:r>
          </a:p>
          <a:p>
            <a:r>
              <a:rPr lang="en-US" dirty="0" smtClean="0">
                <a:solidFill>
                  <a:schemeClr val="accent1">
                    <a:lumMod val="50000"/>
                  </a:schemeClr>
                </a:solidFill>
              </a:rPr>
              <a:t>Hardness is a measure of how easily a mineral can be scratched.</a:t>
            </a:r>
          </a:p>
          <a:p>
            <a:r>
              <a:rPr lang="en-US" dirty="0" smtClean="0">
                <a:solidFill>
                  <a:schemeClr val="accent1">
                    <a:lumMod val="50000"/>
                  </a:schemeClr>
                </a:solidFill>
              </a:rPr>
              <a:t>German geologist Friedrich </a:t>
            </a:r>
            <a:r>
              <a:rPr lang="en-US" dirty="0" err="1" smtClean="0">
                <a:solidFill>
                  <a:schemeClr val="accent1">
                    <a:lumMod val="50000"/>
                  </a:schemeClr>
                </a:solidFill>
              </a:rPr>
              <a:t>Mohs</a:t>
            </a:r>
            <a:r>
              <a:rPr lang="en-US" dirty="0" smtClean="0">
                <a:solidFill>
                  <a:schemeClr val="accent1">
                    <a:lumMod val="50000"/>
                  </a:schemeClr>
                </a:solidFill>
              </a:rPr>
              <a:t> developed a scale in which an unknown mineral’s hardness can be compared to the know hardness of ten minerals.</a:t>
            </a:r>
            <a:r>
              <a:rPr lang="en-US" b="1" i="1" dirty="0" smtClean="0">
                <a:solidFill>
                  <a:schemeClr val="accent1">
                    <a:lumMod val="50000"/>
                  </a:schemeClr>
                </a:solidFill>
              </a:rPr>
              <a:t/>
            </a:r>
            <a:br>
              <a:rPr lang="en-US" b="1" i="1" dirty="0" smtClean="0">
                <a:solidFill>
                  <a:schemeClr val="accent1">
                    <a:lumMod val="50000"/>
                  </a:schemeClr>
                </a:solidFill>
              </a:rPr>
            </a:br>
            <a:endParaRPr lang="en-US" b="1" i="1" dirty="0">
              <a:solidFill>
                <a:schemeClr val="accent1">
                  <a:lumMod val="50000"/>
                </a:schemeClr>
              </a:solidFill>
            </a:endParaRPr>
          </a:p>
        </p:txBody>
      </p:sp>
    </p:spTree>
    <p:extLst>
      <p:ext uri="{BB962C8B-B14F-4D97-AF65-F5344CB8AC3E}">
        <p14:creationId xmlns:p14="http://schemas.microsoft.com/office/powerpoint/2010/main" val="262688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620000" cy="990600"/>
          </a:xfrm>
        </p:spPr>
        <p:txBody>
          <a:bodyPr>
            <a:normAutofit fontScale="90000"/>
          </a:bodyPr>
          <a:lstStyle/>
          <a:p>
            <a:r>
              <a:rPr lang="en-US" sz="3600" b="1" i="1" dirty="0" smtClean="0">
                <a:solidFill>
                  <a:srgbClr val="0070C0"/>
                </a:solidFill>
                <a:latin typeface="Comic Sans MS" pitchFamily="66" charset="0"/>
              </a:rPr>
              <a:t>Section 3.1 – What are elements?</a:t>
            </a:r>
            <a:endParaRPr lang="en-US" sz="3600" b="1" i="1" dirty="0">
              <a:solidFill>
                <a:srgbClr val="0070C0"/>
              </a:solidFill>
              <a:latin typeface="Comic Sans MS" pitchFamily="66" charset="0"/>
            </a:endParaRPr>
          </a:p>
        </p:txBody>
      </p:sp>
      <p:sp>
        <p:nvSpPr>
          <p:cNvPr id="3" name="Content Placeholder 2"/>
          <p:cNvSpPr>
            <a:spLocks noGrp="1"/>
          </p:cNvSpPr>
          <p:nvPr>
            <p:ph idx="1"/>
          </p:nvPr>
        </p:nvSpPr>
        <p:spPr/>
        <p:txBody>
          <a:bodyPr/>
          <a:lstStyle/>
          <a:p>
            <a:pPr marL="0" indent="0">
              <a:buNone/>
            </a:pPr>
            <a:r>
              <a:rPr lang="en-US" b="1" dirty="0" smtClean="0">
                <a:solidFill>
                  <a:schemeClr val="tx2">
                    <a:lumMod val="50000"/>
                  </a:schemeClr>
                </a:solidFill>
              </a:rPr>
              <a:t>Elements are made of atoms</a:t>
            </a:r>
          </a:p>
          <a:p>
            <a:r>
              <a:rPr lang="en-US" dirty="0" smtClean="0">
                <a:solidFill>
                  <a:schemeClr val="tx2">
                    <a:lumMod val="50000"/>
                  </a:schemeClr>
                </a:solidFill>
              </a:rPr>
              <a:t>An atom is the smallest particle of an element that has all of the characteristics of that element.</a:t>
            </a:r>
          </a:p>
          <a:p>
            <a:pPr lvl="1"/>
            <a:r>
              <a:rPr lang="en-US" dirty="0" smtClean="0">
                <a:solidFill>
                  <a:schemeClr val="tx2">
                    <a:lumMod val="50000"/>
                  </a:schemeClr>
                </a:solidFill>
              </a:rPr>
              <a:t>All atoms consist of even smaller particles: protons, neutrons and electrons.</a:t>
            </a:r>
            <a:endParaRPr lang="en-US" dirty="0">
              <a:solidFill>
                <a:schemeClr val="tx2">
                  <a:lumMod val="50000"/>
                </a:schemeClr>
              </a:solidFill>
            </a:endParaRPr>
          </a:p>
        </p:txBody>
      </p:sp>
    </p:spTree>
    <p:extLst>
      <p:ext uri="{BB962C8B-B14F-4D97-AF65-F5344CB8AC3E}">
        <p14:creationId xmlns:p14="http://schemas.microsoft.com/office/powerpoint/2010/main" val="2646016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Hardness</a:t>
            </a:r>
          </a:p>
          <a:p>
            <a:r>
              <a:rPr lang="en-US" dirty="0" smtClean="0">
                <a:solidFill>
                  <a:schemeClr val="accent1">
                    <a:lumMod val="50000"/>
                  </a:schemeClr>
                </a:solidFill>
              </a:rPr>
              <a:t>Any mineral with a greater hardness than another mineral can scratch that softer mineral.</a:t>
            </a:r>
          </a:p>
          <a:p>
            <a:r>
              <a:rPr lang="en-US" dirty="0" smtClean="0">
                <a:solidFill>
                  <a:schemeClr val="accent1">
                    <a:lumMod val="50000"/>
                  </a:schemeClr>
                </a:solidFill>
              </a:rPr>
              <a:t>1-10 scale: 1 = soft, crumbles; 10 = Diamond, nothing can scratch it</a:t>
            </a:r>
          </a:p>
        </p:txBody>
      </p:sp>
    </p:spTree>
    <p:extLst>
      <p:ext uri="{BB962C8B-B14F-4D97-AF65-F5344CB8AC3E}">
        <p14:creationId xmlns:p14="http://schemas.microsoft.com/office/powerpoint/2010/main" val="4004547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533400" y="1447800"/>
            <a:ext cx="8229600" cy="4525963"/>
          </a:xfrm>
        </p:spPr>
        <p:txBody>
          <a:bodyPr/>
          <a:lstStyle/>
          <a:p>
            <a:pPr marL="0" indent="0">
              <a:buNone/>
            </a:pPr>
            <a:r>
              <a:rPr lang="en-US" b="1" i="1" dirty="0" smtClean="0">
                <a:solidFill>
                  <a:schemeClr val="accent1">
                    <a:lumMod val="50000"/>
                  </a:schemeClr>
                </a:solidFill>
              </a:rPr>
              <a:t>Hardness</a:t>
            </a:r>
          </a:p>
          <a:p>
            <a:pPr marL="0" indent="0">
              <a:buNone/>
            </a:pPr>
            <a:endParaRPr lang="en-US"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662467197"/>
              </p:ext>
            </p:extLst>
          </p:nvPr>
        </p:nvGraphicFramePr>
        <p:xfrm>
          <a:off x="1524000" y="2057400"/>
          <a:ext cx="6553200" cy="3235960"/>
        </p:xfrm>
        <a:graphic>
          <a:graphicData uri="http://schemas.openxmlformats.org/drawingml/2006/table">
            <a:tbl>
              <a:tblPr firstRow="1" bandRow="1">
                <a:tableStyleId>{5C22544A-7EE6-4342-B048-85BDC9FD1C3A}</a:tableStyleId>
              </a:tblPr>
              <a:tblGrid>
                <a:gridCol w="2184400"/>
                <a:gridCol w="2184400"/>
                <a:gridCol w="2184400"/>
              </a:tblGrid>
              <a:tr h="624840">
                <a:tc gridSpan="2">
                  <a:txBody>
                    <a:bodyPr/>
                    <a:lstStyle/>
                    <a:p>
                      <a:pPr algn="ctr"/>
                      <a:r>
                        <a:rPr lang="en-US" sz="3200" dirty="0" smtClean="0"/>
                        <a:t>Hardness of Mineral</a:t>
                      </a:r>
                      <a:endParaRPr lang="en-US" sz="3200" dirty="0"/>
                    </a:p>
                  </a:txBody>
                  <a:tcPr/>
                </a:tc>
                <a:tc hMerge="1">
                  <a:txBody>
                    <a:bodyPr/>
                    <a:lstStyle/>
                    <a:p>
                      <a:endParaRPr lang="en-US" dirty="0"/>
                    </a:p>
                  </a:txBody>
                  <a:tcPr/>
                </a:tc>
                <a:tc>
                  <a:txBody>
                    <a:bodyPr/>
                    <a:lstStyle/>
                    <a:p>
                      <a:r>
                        <a:rPr lang="en-US" dirty="0" smtClean="0"/>
                        <a:t>Hardness of Common</a:t>
                      </a:r>
                      <a:r>
                        <a:rPr lang="en-US" baseline="0" dirty="0" smtClean="0"/>
                        <a:t> Objects</a:t>
                      </a:r>
                      <a:endParaRPr lang="en-US" dirty="0"/>
                    </a:p>
                  </a:txBody>
                  <a:tcPr/>
                </a:tc>
              </a:tr>
              <a:tr h="370840">
                <a:tc>
                  <a:txBody>
                    <a:bodyPr/>
                    <a:lstStyle/>
                    <a:p>
                      <a:pPr algn="ctr"/>
                      <a:r>
                        <a:rPr lang="en-US" dirty="0" smtClean="0"/>
                        <a:t>Talc</a:t>
                      </a:r>
                      <a:endParaRPr lang="en-US" dirty="0"/>
                    </a:p>
                  </a:txBody>
                  <a:tcPr/>
                </a:tc>
                <a:tc>
                  <a:txBody>
                    <a:bodyPr/>
                    <a:lstStyle/>
                    <a:p>
                      <a:pPr algn="ctr"/>
                      <a:r>
                        <a:rPr lang="en-US" dirty="0" smtClean="0"/>
                        <a:t>1</a:t>
                      </a:r>
                    </a:p>
                  </a:txBody>
                  <a:tcPr/>
                </a:tc>
                <a:tc>
                  <a:txBody>
                    <a:bodyPr/>
                    <a:lstStyle/>
                    <a:p>
                      <a:pPr algn="ctr"/>
                      <a:endParaRPr lang="en-US" dirty="0"/>
                    </a:p>
                  </a:txBody>
                  <a:tcPr/>
                </a:tc>
              </a:tr>
              <a:tr h="370840">
                <a:tc>
                  <a:txBody>
                    <a:bodyPr/>
                    <a:lstStyle/>
                    <a:p>
                      <a:pPr algn="ctr"/>
                      <a:r>
                        <a:rPr lang="en-US" dirty="0" smtClean="0"/>
                        <a:t>Gypsum</a:t>
                      </a:r>
                      <a:endParaRPr lang="en-US" dirty="0"/>
                    </a:p>
                  </a:txBody>
                  <a:tcPr/>
                </a:tc>
                <a:tc>
                  <a:txBody>
                    <a:bodyPr/>
                    <a:lstStyle/>
                    <a:p>
                      <a:pPr algn="ctr"/>
                      <a:r>
                        <a:rPr lang="en-US" dirty="0" smtClean="0"/>
                        <a:t>2</a:t>
                      </a:r>
                      <a:endParaRPr lang="en-US" dirty="0"/>
                    </a:p>
                  </a:txBody>
                  <a:tcPr/>
                </a:tc>
                <a:tc>
                  <a:txBody>
                    <a:bodyPr/>
                    <a:lstStyle/>
                    <a:p>
                      <a:pPr algn="ctr"/>
                      <a:r>
                        <a:rPr lang="en-US" dirty="0" smtClean="0"/>
                        <a:t>Fingernail (2.5)</a:t>
                      </a:r>
                      <a:endParaRPr lang="en-US" dirty="0"/>
                    </a:p>
                  </a:txBody>
                  <a:tcPr/>
                </a:tc>
              </a:tr>
              <a:tr h="370840">
                <a:tc>
                  <a:txBody>
                    <a:bodyPr/>
                    <a:lstStyle/>
                    <a:p>
                      <a:pPr algn="ctr"/>
                      <a:r>
                        <a:rPr lang="en-US" dirty="0" smtClean="0"/>
                        <a:t>Calcite</a:t>
                      </a:r>
                      <a:endParaRPr lang="en-US" dirty="0"/>
                    </a:p>
                  </a:txBody>
                  <a:tcPr/>
                </a:tc>
                <a:tc>
                  <a:txBody>
                    <a:bodyPr/>
                    <a:lstStyle/>
                    <a:p>
                      <a:pPr algn="ctr"/>
                      <a:r>
                        <a:rPr lang="en-US" dirty="0" smtClean="0"/>
                        <a:t>3</a:t>
                      </a:r>
                      <a:endParaRPr lang="en-US" dirty="0"/>
                    </a:p>
                  </a:txBody>
                  <a:tcPr/>
                </a:tc>
                <a:tc>
                  <a:txBody>
                    <a:bodyPr/>
                    <a:lstStyle/>
                    <a:p>
                      <a:pPr algn="ctr"/>
                      <a:r>
                        <a:rPr lang="en-US" dirty="0" smtClean="0"/>
                        <a:t>Piece of copper (3.5)</a:t>
                      </a:r>
                      <a:endParaRPr lang="en-US" dirty="0"/>
                    </a:p>
                  </a:txBody>
                  <a:tcPr/>
                </a:tc>
              </a:tr>
              <a:tr h="370840">
                <a:tc>
                  <a:txBody>
                    <a:bodyPr/>
                    <a:lstStyle/>
                    <a:p>
                      <a:pPr algn="ctr"/>
                      <a:r>
                        <a:rPr lang="en-US" dirty="0" smtClean="0"/>
                        <a:t>Fluorite</a:t>
                      </a:r>
                      <a:endParaRPr lang="en-US" dirty="0"/>
                    </a:p>
                  </a:txBody>
                  <a:tcPr/>
                </a:tc>
                <a:tc>
                  <a:txBody>
                    <a:bodyPr/>
                    <a:lstStyle/>
                    <a:p>
                      <a:pPr algn="ctr"/>
                      <a:r>
                        <a:rPr lang="en-US" dirty="0" smtClean="0"/>
                        <a:t>4</a:t>
                      </a:r>
                      <a:endParaRPr lang="en-US" dirty="0"/>
                    </a:p>
                  </a:txBody>
                  <a:tcPr/>
                </a:tc>
                <a:tc>
                  <a:txBody>
                    <a:bodyPr/>
                    <a:lstStyle/>
                    <a:p>
                      <a:pPr algn="ctr"/>
                      <a:r>
                        <a:rPr lang="en-US" dirty="0" smtClean="0"/>
                        <a:t>Iron nail (4.5)</a:t>
                      </a:r>
                      <a:endParaRPr lang="en-US" dirty="0"/>
                    </a:p>
                  </a:txBody>
                  <a:tcPr/>
                </a:tc>
              </a:tr>
              <a:tr h="370840">
                <a:tc>
                  <a:txBody>
                    <a:bodyPr/>
                    <a:lstStyle/>
                    <a:p>
                      <a:pPr algn="ctr"/>
                      <a:r>
                        <a:rPr lang="en-US" dirty="0" smtClean="0"/>
                        <a:t>Apatite</a:t>
                      </a:r>
                      <a:endParaRPr lang="en-US" dirty="0"/>
                    </a:p>
                  </a:txBody>
                  <a:tcPr/>
                </a:tc>
                <a:tc>
                  <a:txBody>
                    <a:bodyPr/>
                    <a:lstStyle/>
                    <a:p>
                      <a:pPr algn="ctr"/>
                      <a:r>
                        <a:rPr lang="en-US" dirty="0" smtClean="0"/>
                        <a:t>5</a:t>
                      </a:r>
                      <a:endParaRPr lang="en-US" dirty="0"/>
                    </a:p>
                  </a:txBody>
                  <a:tcPr/>
                </a:tc>
                <a:tc>
                  <a:txBody>
                    <a:bodyPr/>
                    <a:lstStyle/>
                    <a:p>
                      <a:pPr algn="ctr"/>
                      <a:r>
                        <a:rPr lang="en-US" dirty="0" smtClean="0"/>
                        <a:t>Glass (5.5)</a:t>
                      </a:r>
                      <a:endParaRPr lang="en-US" dirty="0"/>
                    </a:p>
                  </a:txBody>
                  <a:tcPr/>
                </a:tc>
              </a:tr>
              <a:tr h="370840">
                <a:tc>
                  <a:txBody>
                    <a:bodyPr/>
                    <a:lstStyle/>
                    <a:p>
                      <a:pPr algn="ctr"/>
                      <a:r>
                        <a:rPr lang="en-US" dirty="0" smtClean="0"/>
                        <a:t>Feldspar</a:t>
                      </a:r>
                      <a:endParaRPr lang="en-US" dirty="0"/>
                    </a:p>
                  </a:txBody>
                  <a:tcPr/>
                </a:tc>
                <a:tc>
                  <a:txBody>
                    <a:bodyPr/>
                    <a:lstStyle/>
                    <a:p>
                      <a:pPr algn="ctr"/>
                      <a:r>
                        <a:rPr lang="en-US" dirty="0" smtClean="0"/>
                        <a:t>6</a:t>
                      </a:r>
                      <a:endParaRPr lang="en-US" dirty="0"/>
                    </a:p>
                  </a:txBody>
                  <a:tcPr/>
                </a:tc>
                <a:tc>
                  <a:txBody>
                    <a:bodyPr/>
                    <a:lstStyle/>
                    <a:p>
                      <a:pPr algn="ctr"/>
                      <a:r>
                        <a:rPr lang="en-US" dirty="0" smtClean="0"/>
                        <a:t>Steel</a:t>
                      </a:r>
                      <a:r>
                        <a:rPr lang="en-US" baseline="0" dirty="0" smtClean="0"/>
                        <a:t> file (6.5)</a:t>
                      </a:r>
                      <a:endParaRPr lang="en-US" dirty="0"/>
                    </a:p>
                  </a:txBody>
                  <a:tcPr/>
                </a:tc>
              </a:tr>
              <a:tr h="370840">
                <a:tc>
                  <a:txBody>
                    <a:bodyPr/>
                    <a:lstStyle/>
                    <a:p>
                      <a:pPr algn="ctr"/>
                      <a:r>
                        <a:rPr lang="en-US" dirty="0" smtClean="0"/>
                        <a:t>Quartz</a:t>
                      </a:r>
                      <a:endParaRPr lang="en-US" dirty="0"/>
                    </a:p>
                  </a:txBody>
                  <a:tcPr/>
                </a:tc>
                <a:tc>
                  <a:txBody>
                    <a:bodyPr/>
                    <a:lstStyle/>
                    <a:p>
                      <a:pPr algn="ctr"/>
                      <a:r>
                        <a:rPr lang="en-US" dirty="0" smtClean="0"/>
                        <a:t>7</a:t>
                      </a:r>
                      <a:endParaRPr lang="en-US" dirty="0"/>
                    </a:p>
                  </a:txBody>
                  <a:tcPr/>
                </a:tc>
                <a:tc>
                  <a:txBody>
                    <a:bodyPr/>
                    <a:lstStyle/>
                    <a:p>
                      <a:pPr algn="ctr"/>
                      <a:r>
                        <a:rPr lang="en-US" dirty="0" smtClean="0"/>
                        <a:t>Streak plate (7)</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1873981"/>
              </p:ext>
            </p:extLst>
          </p:nvPr>
        </p:nvGraphicFramePr>
        <p:xfrm>
          <a:off x="1524000" y="5257800"/>
          <a:ext cx="6553200" cy="1381760"/>
        </p:xfrm>
        <a:graphic>
          <a:graphicData uri="http://schemas.openxmlformats.org/drawingml/2006/table">
            <a:tbl>
              <a:tblPr firstRow="1" bandRow="1">
                <a:tableStyleId>{5C22544A-7EE6-4342-B048-85BDC9FD1C3A}</a:tableStyleId>
              </a:tblPr>
              <a:tblGrid>
                <a:gridCol w="2184400"/>
                <a:gridCol w="2184400"/>
                <a:gridCol w="2184400"/>
              </a:tblGrid>
              <a:tr h="370840">
                <a:tc>
                  <a:txBody>
                    <a:bodyPr/>
                    <a:lstStyle/>
                    <a:p>
                      <a:pPr algn="ctr"/>
                      <a:r>
                        <a:rPr lang="en-US" b="0" dirty="0" smtClean="0">
                          <a:solidFill>
                            <a:schemeClr val="tx1"/>
                          </a:solidFill>
                        </a:rPr>
                        <a:t>Topaz</a:t>
                      </a:r>
                      <a:endParaRPr lang="en-US" b="0" dirty="0">
                        <a:solidFill>
                          <a:schemeClr val="tx1"/>
                        </a:solidFill>
                      </a:endParaRPr>
                    </a:p>
                  </a:txBody>
                  <a:tcPr/>
                </a:tc>
                <a:tc>
                  <a:txBody>
                    <a:bodyPr/>
                    <a:lstStyle/>
                    <a:p>
                      <a:pPr algn="ctr"/>
                      <a:r>
                        <a:rPr lang="en-US" b="0" dirty="0" smtClean="0">
                          <a:solidFill>
                            <a:schemeClr val="tx1"/>
                          </a:solidFill>
                        </a:rPr>
                        <a:t>8</a:t>
                      </a:r>
                      <a:endParaRPr lang="en-US" b="0" dirty="0">
                        <a:solidFill>
                          <a:schemeClr val="tx1"/>
                        </a:solidFill>
                      </a:endParaRPr>
                    </a:p>
                  </a:txBody>
                  <a:tcPr/>
                </a:tc>
                <a:tc>
                  <a:txBody>
                    <a:bodyPr/>
                    <a:lstStyle/>
                    <a:p>
                      <a:pPr algn="ctr"/>
                      <a:r>
                        <a:rPr lang="en-US" b="0" dirty="0" smtClean="0">
                          <a:solidFill>
                            <a:schemeClr val="tx1"/>
                          </a:solidFill>
                        </a:rPr>
                        <a:t>Scratches Quartz</a:t>
                      </a:r>
                      <a:endParaRPr lang="en-US" b="0" dirty="0">
                        <a:solidFill>
                          <a:schemeClr val="tx1"/>
                        </a:solidFill>
                      </a:endParaRPr>
                    </a:p>
                  </a:txBody>
                  <a:tcPr/>
                </a:tc>
              </a:tr>
              <a:tr h="370840">
                <a:tc>
                  <a:txBody>
                    <a:bodyPr/>
                    <a:lstStyle/>
                    <a:p>
                      <a:pPr algn="ctr"/>
                      <a:r>
                        <a:rPr lang="en-US" dirty="0" smtClean="0"/>
                        <a:t>Corundum</a:t>
                      </a:r>
                      <a:endParaRPr lang="en-US" dirty="0"/>
                    </a:p>
                  </a:txBody>
                  <a:tcPr/>
                </a:tc>
                <a:tc>
                  <a:txBody>
                    <a:bodyPr/>
                    <a:lstStyle/>
                    <a:p>
                      <a:pPr algn="ctr"/>
                      <a:r>
                        <a:rPr lang="en-US" dirty="0" smtClean="0"/>
                        <a:t>9</a:t>
                      </a:r>
                      <a:endParaRPr lang="en-US" dirty="0"/>
                    </a:p>
                  </a:txBody>
                  <a:tcPr/>
                </a:tc>
                <a:tc>
                  <a:txBody>
                    <a:bodyPr/>
                    <a:lstStyle/>
                    <a:p>
                      <a:pPr algn="ctr"/>
                      <a:r>
                        <a:rPr lang="en-US" dirty="0" smtClean="0"/>
                        <a:t>Scratches</a:t>
                      </a:r>
                      <a:r>
                        <a:rPr lang="en-US" baseline="0" dirty="0" smtClean="0"/>
                        <a:t> Topaz</a:t>
                      </a:r>
                      <a:endParaRPr lang="en-US" dirty="0"/>
                    </a:p>
                  </a:txBody>
                  <a:tcPr/>
                </a:tc>
              </a:tr>
              <a:tr h="370840">
                <a:tc>
                  <a:txBody>
                    <a:bodyPr/>
                    <a:lstStyle/>
                    <a:p>
                      <a:pPr algn="ctr"/>
                      <a:r>
                        <a:rPr lang="en-US" dirty="0" smtClean="0"/>
                        <a:t>Diamond</a:t>
                      </a:r>
                      <a:endParaRPr lang="en-US" dirty="0"/>
                    </a:p>
                  </a:txBody>
                  <a:tcPr/>
                </a:tc>
                <a:tc>
                  <a:txBody>
                    <a:bodyPr/>
                    <a:lstStyle/>
                    <a:p>
                      <a:pPr algn="ctr"/>
                      <a:r>
                        <a:rPr lang="en-US" dirty="0" smtClean="0"/>
                        <a:t>10</a:t>
                      </a:r>
                      <a:endParaRPr lang="en-US" dirty="0"/>
                    </a:p>
                  </a:txBody>
                  <a:tcPr/>
                </a:tc>
                <a:tc>
                  <a:txBody>
                    <a:bodyPr/>
                    <a:lstStyle/>
                    <a:p>
                      <a:pPr algn="ctr"/>
                      <a:r>
                        <a:rPr lang="en-US" dirty="0" smtClean="0"/>
                        <a:t>Scratches all common</a:t>
                      </a:r>
                      <a:r>
                        <a:rPr lang="en-US" baseline="0" dirty="0" smtClean="0"/>
                        <a:t> materials</a:t>
                      </a:r>
                      <a:endParaRPr lang="en-US" dirty="0"/>
                    </a:p>
                  </a:txBody>
                  <a:tcPr/>
                </a:tc>
              </a:tr>
            </a:tbl>
          </a:graphicData>
        </a:graphic>
      </p:graphicFrame>
    </p:spTree>
    <p:extLst>
      <p:ext uri="{BB962C8B-B14F-4D97-AF65-F5344CB8AC3E}">
        <p14:creationId xmlns:p14="http://schemas.microsoft.com/office/powerpoint/2010/main" val="1088900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381000"/>
            <a:ext cx="2505075" cy="1828800"/>
          </a:xfrm>
        </p:spPr>
      </p:pic>
      <p:sp>
        <p:nvSpPr>
          <p:cNvPr id="5" name="TextBox 4"/>
          <p:cNvSpPr txBox="1"/>
          <p:nvPr/>
        </p:nvSpPr>
        <p:spPr>
          <a:xfrm>
            <a:off x="762000" y="2345778"/>
            <a:ext cx="1600200" cy="400110"/>
          </a:xfrm>
          <a:prstGeom prst="rect">
            <a:avLst/>
          </a:prstGeom>
          <a:noFill/>
        </p:spPr>
        <p:txBody>
          <a:bodyPr wrap="square" rtlCol="0">
            <a:spAutoFit/>
          </a:bodyPr>
          <a:lstStyle/>
          <a:p>
            <a:pPr algn="ctr"/>
            <a:r>
              <a:rPr lang="en-US" sz="2000" b="1" dirty="0" smtClean="0"/>
              <a:t>Talc</a:t>
            </a:r>
            <a:endParaRPr lang="en-US" sz="2000" b="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1" y="351293"/>
            <a:ext cx="1981200" cy="1869704"/>
          </a:xfrm>
          <a:prstGeom prst="rect">
            <a:avLst/>
          </a:prstGeom>
        </p:spPr>
      </p:pic>
      <p:sp>
        <p:nvSpPr>
          <p:cNvPr id="7" name="TextBox 6"/>
          <p:cNvSpPr txBox="1"/>
          <p:nvPr/>
        </p:nvSpPr>
        <p:spPr>
          <a:xfrm>
            <a:off x="3797929" y="2396472"/>
            <a:ext cx="1295400" cy="400110"/>
          </a:xfrm>
          <a:prstGeom prst="rect">
            <a:avLst/>
          </a:prstGeom>
          <a:noFill/>
        </p:spPr>
        <p:txBody>
          <a:bodyPr wrap="square" rtlCol="0">
            <a:spAutoFit/>
          </a:bodyPr>
          <a:lstStyle/>
          <a:p>
            <a:pPr algn="ctr"/>
            <a:r>
              <a:rPr lang="en-US" sz="2000" b="1" dirty="0" smtClean="0"/>
              <a:t>Gypsum</a:t>
            </a:r>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351292"/>
            <a:ext cx="2744739" cy="1838975"/>
          </a:xfrm>
          <a:prstGeom prst="rect">
            <a:avLst/>
          </a:prstGeom>
        </p:spPr>
      </p:pic>
      <p:sp>
        <p:nvSpPr>
          <p:cNvPr id="9" name="TextBox 8"/>
          <p:cNvSpPr txBox="1"/>
          <p:nvPr/>
        </p:nvSpPr>
        <p:spPr>
          <a:xfrm>
            <a:off x="6484545" y="2396472"/>
            <a:ext cx="1752600" cy="400110"/>
          </a:xfrm>
          <a:prstGeom prst="rect">
            <a:avLst/>
          </a:prstGeom>
          <a:noFill/>
        </p:spPr>
        <p:txBody>
          <a:bodyPr wrap="square" rtlCol="0">
            <a:spAutoFit/>
          </a:bodyPr>
          <a:lstStyle/>
          <a:p>
            <a:pPr algn="ctr"/>
            <a:r>
              <a:rPr lang="en-US" sz="2000" b="1" dirty="0" smtClean="0"/>
              <a:t>Calcite</a:t>
            </a:r>
            <a:endParaRPr lang="en-US" sz="2000" b="1" dirty="0"/>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57400" y="3276600"/>
            <a:ext cx="2133600" cy="2029239"/>
          </a:xfrm>
          <a:prstGeom prst="rect">
            <a:avLst/>
          </a:prstGeom>
        </p:spPr>
      </p:pic>
      <p:sp>
        <p:nvSpPr>
          <p:cNvPr id="11" name="TextBox 10"/>
          <p:cNvSpPr txBox="1"/>
          <p:nvPr/>
        </p:nvSpPr>
        <p:spPr>
          <a:xfrm>
            <a:off x="2209800" y="5562600"/>
            <a:ext cx="1905000" cy="400110"/>
          </a:xfrm>
          <a:prstGeom prst="rect">
            <a:avLst/>
          </a:prstGeom>
          <a:noFill/>
        </p:spPr>
        <p:txBody>
          <a:bodyPr wrap="square" rtlCol="0">
            <a:spAutoFit/>
          </a:bodyPr>
          <a:lstStyle/>
          <a:p>
            <a:pPr algn="ctr"/>
            <a:r>
              <a:rPr lang="en-US" sz="2000" b="1" dirty="0" smtClean="0"/>
              <a:t>Fluorite</a:t>
            </a:r>
            <a:endParaRPr lang="en-US" sz="2000" b="1"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55817" y="3162491"/>
            <a:ext cx="2257455" cy="2257455"/>
          </a:xfrm>
          <a:prstGeom prst="rect">
            <a:avLst/>
          </a:prstGeom>
        </p:spPr>
      </p:pic>
      <p:sp>
        <p:nvSpPr>
          <p:cNvPr id="14" name="TextBox 13"/>
          <p:cNvSpPr txBox="1"/>
          <p:nvPr/>
        </p:nvSpPr>
        <p:spPr>
          <a:xfrm>
            <a:off x="5867400" y="5562600"/>
            <a:ext cx="1493445" cy="400110"/>
          </a:xfrm>
          <a:prstGeom prst="rect">
            <a:avLst/>
          </a:prstGeom>
          <a:noFill/>
        </p:spPr>
        <p:txBody>
          <a:bodyPr wrap="square" rtlCol="0">
            <a:spAutoFit/>
          </a:bodyPr>
          <a:lstStyle/>
          <a:p>
            <a:pPr algn="ctr"/>
            <a:r>
              <a:rPr lang="en-US" sz="2000" b="1" dirty="0" smtClean="0"/>
              <a:t>Apatite</a:t>
            </a:r>
            <a:endParaRPr lang="en-US" sz="2000" b="1" dirty="0"/>
          </a:p>
        </p:txBody>
      </p:sp>
    </p:spTree>
    <p:extLst>
      <p:ext uri="{BB962C8B-B14F-4D97-AF65-F5344CB8AC3E}">
        <p14:creationId xmlns:p14="http://schemas.microsoft.com/office/powerpoint/2010/main" val="4205002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762000"/>
            <a:ext cx="2286000" cy="1651000"/>
          </a:xfrm>
        </p:spPr>
      </p:pic>
      <p:sp>
        <p:nvSpPr>
          <p:cNvPr id="7" name="TextBox 6"/>
          <p:cNvSpPr txBox="1"/>
          <p:nvPr/>
        </p:nvSpPr>
        <p:spPr>
          <a:xfrm>
            <a:off x="914400" y="2672281"/>
            <a:ext cx="1371600" cy="400110"/>
          </a:xfrm>
          <a:prstGeom prst="rect">
            <a:avLst/>
          </a:prstGeom>
          <a:noFill/>
        </p:spPr>
        <p:txBody>
          <a:bodyPr wrap="square" rtlCol="0">
            <a:spAutoFit/>
          </a:bodyPr>
          <a:lstStyle/>
          <a:p>
            <a:pPr algn="ctr"/>
            <a:r>
              <a:rPr lang="en-US" sz="2000" b="1" dirty="0" smtClean="0"/>
              <a:t>Feldspar</a:t>
            </a:r>
            <a:endParaRPr lang="en-US" sz="2000" b="1"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685800"/>
            <a:ext cx="2362200" cy="1771650"/>
          </a:xfrm>
          <a:prstGeom prst="rect">
            <a:avLst/>
          </a:prstGeom>
        </p:spPr>
      </p:pic>
      <p:sp>
        <p:nvSpPr>
          <p:cNvPr id="9" name="TextBox 8"/>
          <p:cNvSpPr txBox="1"/>
          <p:nvPr/>
        </p:nvSpPr>
        <p:spPr>
          <a:xfrm>
            <a:off x="3810000" y="2667000"/>
            <a:ext cx="1143000" cy="400110"/>
          </a:xfrm>
          <a:prstGeom prst="rect">
            <a:avLst/>
          </a:prstGeom>
          <a:noFill/>
        </p:spPr>
        <p:txBody>
          <a:bodyPr wrap="square" rtlCol="0">
            <a:spAutoFit/>
          </a:bodyPr>
          <a:lstStyle/>
          <a:p>
            <a:pPr algn="ctr"/>
            <a:r>
              <a:rPr lang="en-US" sz="2000" b="1" dirty="0" smtClean="0"/>
              <a:t>Quartz</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7194" y="714919"/>
            <a:ext cx="2667000" cy="1743285"/>
          </a:xfrm>
          <a:prstGeom prst="rect">
            <a:avLst/>
          </a:prstGeom>
        </p:spPr>
      </p:pic>
      <p:sp>
        <p:nvSpPr>
          <p:cNvPr id="11" name="TextBox 10"/>
          <p:cNvSpPr txBox="1"/>
          <p:nvPr/>
        </p:nvSpPr>
        <p:spPr>
          <a:xfrm>
            <a:off x="6374394" y="2667000"/>
            <a:ext cx="1752600" cy="400110"/>
          </a:xfrm>
          <a:prstGeom prst="rect">
            <a:avLst/>
          </a:prstGeom>
          <a:noFill/>
        </p:spPr>
        <p:txBody>
          <a:bodyPr wrap="square" rtlCol="0">
            <a:spAutoFit/>
          </a:bodyPr>
          <a:lstStyle/>
          <a:p>
            <a:pPr algn="ctr"/>
            <a:r>
              <a:rPr lang="en-US" sz="2000" b="1" dirty="0" smtClean="0"/>
              <a:t>Topaz</a:t>
            </a:r>
          </a:p>
        </p:txBody>
      </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00200" y="3429000"/>
            <a:ext cx="2336800" cy="1752600"/>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00600" y="3264717"/>
            <a:ext cx="2081165" cy="2081165"/>
          </a:xfrm>
          <a:prstGeom prst="rect">
            <a:avLst/>
          </a:prstGeom>
        </p:spPr>
      </p:pic>
      <p:sp>
        <p:nvSpPr>
          <p:cNvPr id="14" name="TextBox 13"/>
          <p:cNvSpPr txBox="1"/>
          <p:nvPr/>
        </p:nvSpPr>
        <p:spPr>
          <a:xfrm>
            <a:off x="1943226" y="5541221"/>
            <a:ext cx="1524000" cy="400110"/>
          </a:xfrm>
          <a:prstGeom prst="rect">
            <a:avLst/>
          </a:prstGeom>
          <a:noFill/>
        </p:spPr>
        <p:txBody>
          <a:bodyPr wrap="square" rtlCol="0">
            <a:spAutoFit/>
          </a:bodyPr>
          <a:lstStyle/>
          <a:p>
            <a:pPr algn="ctr"/>
            <a:r>
              <a:rPr lang="en-US" sz="2000" b="1" dirty="0" smtClean="0"/>
              <a:t>Corundum</a:t>
            </a:r>
            <a:endParaRPr lang="en-US" sz="2000" b="1" dirty="0"/>
          </a:p>
        </p:txBody>
      </p:sp>
      <p:sp>
        <p:nvSpPr>
          <p:cNvPr id="15" name="TextBox 14"/>
          <p:cNvSpPr txBox="1"/>
          <p:nvPr/>
        </p:nvSpPr>
        <p:spPr>
          <a:xfrm>
            <a:off x="5193482" y="5541221"/>
            <a:ext cx="1295400" cy="400110"/>
          </a:xfrm>
          <a:prstGeom prst="rect">
            <a:avLst/>
          </a:prstGeom>
          <a:noFill/>
        </p:spPr>
        <p:txBody>
          <a:bodyPr wrap="square" rtlCol="0">
            <a:spAutoFit/>
          </a:bodyPr>
          <a:lstStyle/>
          <a:p>
            <a:pPr algn="ctr"/>
            <a:r>
              <a:rPr lang="en-US" sz="2000" b="1" dirty="0" smtClean="0"/>
              <a:t>Diamond</a:t>
            </a:r>
            <a:endParaRPr lang="en-US" sz="2000" b="1" dirty="0"/>
          </a:p>
        </p:txBody>
      </p:sp>
    </p:spTree>
    <p:extLst>
      <p:ext uri="{BB962C8B-B14F-4D97-AF65-F5344CB8AC3E}">
        <p14:creationId xmlns:p14="http://schemas.microsoft.com/office/powerpoint/2010/main" val="4158077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solidFill>
                  <a:schemeClr val="accent1">
                    <a:lumMod val="50000"/>
                  </a:schemeClr>
                </a:solidFill>
              </a:rPr>
              <a:t>Cleavage</a:t>
            </a:r>
          </a:p>
          <a:p>
            <a:r>
              <a:rPr lang="en-US" dirty="0" smtClean="0">
                <a:solidFill>
                  <a:schemeClr val="accent1">
                    <a:lumMod val="50000"/>
                  </a:schemeClr>
                </a:solidFill>
              </a:rPr>
              <a:t>Minerals break along planes where atomic bonding is weak.</a:t>
            </a:r>
          </a:p>
          <a:p>
            <a:r>
              <a:rPr lang="en-US" dirty="0" smtClean="0">
                <a:solidFill>
                  <a:schemeClr val="accent1">
                    <a:lumMod val="50000"/>
                  </a:schemeClr>
                </a:solidFill>
              </a:rPr>
              <a:t>Cleavage is the ability of a mineral to split relatively easily and evenly alone one or more flat planes.</a:t>
            </a:r>
          </a:p>
          <a:p>
            <a:r>
              <a:rPr lang="en-US" dirty="0" smtClean="0">
                <a:solidFill>
                  <a:schemeClr val="accent1">
                    <a:lumMod val="50000"/>
                  </a:schemeClr>
                </a:solidFill>
              </a:rPr>
              <a:t>To identify a mineral by cleavage, geologists count the number of cleaved planes and study the angle or angles between them.</a:t>
            </a:r>
            <a:endParaRPr lang="en-US" dirty="0">
              <a:solidFill>
                <a:schemeClr val="accent1">
                  <a:lumMod val="50000"/>
                </a:schemeClr>
              </a:solidFill>
            </a:endParaRPr>
          </a:p>
        </p:txBody>
      </p:sp>
    </p:spTree>
    <p:extLst>
      <p:ext uri="{BB962C8B-B14F-4D97-AF65-F5344CB8AC3E}">
        <p14:creationId xmlns:p14="http://schemas.microsoft.com/office/powerpoint/2010/main" val="191751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Fracture</a:t>
            </a:r>
          </a:p>
          <a:p>
            <a:r>
              <a:rPr lang="en-US" dirty="0" smtClean="0">
                <a:solidFill>
                  <a:schemeClr val="accent1">
                    <a:lumMod val="50000"/>
                  </a:schemeClr>
                </a:solidFill>
              </a:rPr>
              <a:t>Fracture is the ability of minerals to break with </a:t>
            </a:r>
            <a:r>
              <a:rPr lang="en-US" dirty="0" err="1" smtClean="0">
                <a:solidFill>
                  <a:schemeClr val="accent1">
                    <a:lumMod val="50000"/>
                  </a:schemeClr>
                </a:solidFill>
              </a:rPr>
              <a:t>arclike</a:t>
            </a:r>
            <a:r>
              <a:rPr lang="en-US" dirty="0" smtClean="0">
                <a:solidFill>
                  <a:schemeClr val="accent1">
                    <a:lumMod val="50000"/>
                  </a:schemeClr>
                </a:solidFill>
              </a:rPr>
              <a:t>, rough, or jagged edges.</a:t>
            </a:r>
            <a:endParaRPr lang="en-US" dirty="0">
              <a:solidFill>
                <a:schemeClr val="accent1">
                  <a:lumMod val="50000"/>
                </a:schemeClr>
              </a:solidFill>
            </a:endParaRPr>
          </a:p>
        </p:txBody>
      </p:sp>
    </p:spTree>
    <p:extLst>
      <p:ext uri="{BB962C8B-B14F-4D97-AF65-F5344CB8AC3E}">
        <p14:creationId xmlns:p14="http://schemas.microsoft.com/office/powerpoint/2010/main" val="1120334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Special Properties</a:t>
            </a:r>
          </a:p>
          <a:p>
            <a:r>
              <a:rPr lang="en-US" dirty="0" smtClean="0">
                <a:solidFill>
                  <a:schemeClr val="accent1">
                    <a:lumMod val="50000"/>
                  </a:schemeClr>
                </a:solidFill>
              </a:rPr>
              <a:t>Special properties of minerals also can be used for identification purposes.</a:t>
            </a:r>
          </a:p>
          <a:p>
            <a:pPr lvl="1"/>
            <a:r>
              <a:rPr lang="en-US" sz="2400" dirty="0" smtClean="0">
                <a:solidFill>
                  <a:schemeClr val="accent1">
                    <a:lumMod val="50000"/>
                  </a:schemeClr>
                </a:solidFill>
              </a:rPr>
              <a:t>A type of calcite called Iceland spar causes light to be bent in two directions, a process know as double refraction, when it passes through the mineral.</a:t>
            </a:r>
          </a:p>
          <a:p>
            <a:pPr lvl="1"/>
            <a:r>
              <a:rPr lang="en-US" sz="2400" dirty="0" smtClean="0">
                <a:solidFill>
                  <a:schemeClr val="accent1">
                    <a:lumMod val="50000"/>
                  </a:schemeClr>
                </a:solidFill>
              </a:rPr>
              <a:t>Calcite (</a:t>
            </a:r>
            <a:r>
              <a:rPr lang="en-US" sz="2400" dirty="0" err="1" smtClean="0">
                <a:solidFill>
                  <a:schemeClr val="accent1">
                    <a:lumMod val="50000"/>
                  </a:schemeClr>
                </a:solidFill>
              </a:rPr>
              <a:t>CaCo</a:t>
            </a:r>
            <a:r>
              <a:rPr lang="en-US" sz="2400" dirty="0" smtClean="0">
                <a:solidFill>
                  <a:schemeClr val="accent1">
                    <a:lumMod val="50000"/>
                  </a:schemeClr>
                </a:solidFill>
              </a:rPr>
              <a:t>₃) fizzes when it comes into contact with hydrochloric acid (</a:t>
            </a:r>
            <a:r>
              <a:rPr lang="en-US" sz="2400" dirty="0" err="1" smtClean="0">
                <a:solidFill>
                  <a:schemeClr val="accent1">
                    <a:lumMod val="50000"/>
                  </a:schemeClr>
                </a:solidFill>
              </a:rPr>
              <a:t>HCl</a:t>
            </a:r>
            <a:r>
              <a:rPr lang="en-US" sz="2400" dirty="0" smtClean="0">
                <a:solidFill>
                  <a:schemeClr val="accent1">
                    <a:lumMod val="50000"/>
                  </a:schemeClr>
                </a:solidFill>
              </a:rPr>
              <a:t>), causing a chemical reaction.</a:t>
            </a:r>
          </a:p>
          <a:p>
            <a:pPr lvl="1"/>
            <a:r>
              <a:rPr lang="en-US" sz="2400" dirty="0" smtClean="0">
                <a:solidFill>
                  <a:schemeClr val="accent1">
                    <a:lumMod val="50000"/>
                  </a:schemeClr>
                </a:solidFill>
              </a:rPr>
              <a:t>Magnetite, an iron ore, is naturally magnetic.</a:t>
            </a:r>
          </a:p>
          <a:p>
            <a:pPr lvl="1"/>
            <a:r>
              <a:rPr lang="en-US" sz="2400" dirty="0" smtClean="0">
                <a:solidFill>
                  <a:schemeClr val="accent1">
                    <a:lumMod val="50000"/>
                  </a:schemeClr>
                </a:solidFill>
              </a:rPr>
              <a:t>Fluorescence: some minerals fluoresce under a UV lamp.</a:t>
            </a:r>
            <a:endParaRPr lang="en-US" sz="2400" dirty="0">
              <a:solidFill>
                <a:schemeClr val="accent1">
                  <a:lumMod val="50000"/>
                </a:schemeClr>
              </a:solidFill>
            </a:endParaRPr>
          </a:p>
        </p:txBody>
      </p:sp>
    </p:spTree>
    <p:extLst>
      <p:ext uri="{BB962C8B-B14F-4D97-AF65-F5344CB8AC3E}">
        <p14:creationId xmlns:p14="http://schemas.microsoft.com/office/powerpoint/2010/main" val="3716016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Uses</a:t>
            </a:r>
          </a:p>
          <a:p>
            <a:r>
              <a:rPr lang="en-US" dirty="0" smtClean="0">
                <a:solidFill>
                  <a:schemeClr val="accent1">
                    <a:lumMod val="50000"/>
                  </a:schemeClr>
                </a:solidFill>
              </a:rPr>
              <a:t>Minerals are virtually everywhere.</a:t>
            </a:r>
          </a:p>
          <a:p>
            <a:r>
              <a:rPr lang="en-US" dirty="0" smtClean="0">
                <a:solidFill>
                  <a:schemeClr val="accent1">
                    <a:lumMod val="50000"/>
                  </a:schemeClr>
                </a:solidFill>
              </a:rPr>
              <a:t>They are used to make computers, cars, televisions, desks, roads, building, jewelry, beds, paints, sports equipment, and medicines, just to name a few uses.</a:t>
            </a:r>
            <a:endParaRPr lang="en-US" dirty="0">
              <a:solidFill>
                <a:schemeClr val="accent1">
                  <a:lumMod val="50000"/>
                </a:schemeClr>
              </a:solidFill>
            </a:endParaRPr>
          </a:p>
        </p:txBody>
      </p:sp>
    </p:spTree>
    <p:extLst>
      <p:ext uri="{BB962C8B-B14F-4D97-AF65-F5344CB8AC3E}">
        <p14:creationId xmlns:p14="http://schemas.microsoft.com/office/powerpoint/2010/main" val="2666271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Mineral Uses</a:t>
            </a:r>
          </a:p>
          <a:p>
            <a:pPr marL="0" indent="0">
              <a:buNone/>
            </a:pPr>
            <a:r>
              <a:rPr lang="en-US" dirty="0" smtClean="0">
                <a:solidFill>
                  <a:schemeClr val="accent1">
                    <a:lumMod val="50000"/>
                  </a:schemeClr>
                </a:solidFill>
              </a:rPr>
              <a:t>Ore</a:t>
            </a:r>
          </a:p>
          <a:p>
            <a:r>
              <a:rPr lang="en-US" dirty="0" smtClean="0">
                <a:solidFill>
                  <a:schemeClr val="accent1">
                    <a:lumMod val="50000"/>
                  </a:schemeClr>
                </a:solidFill>
              </a:rPr>
              <a:t>An ore is a mineral that contains a useful substance that can be mined at a profit.</a:t>
            </a:r>
          </a:p>
          <a:p>
            <a:r>
              <a:rPr lang="en-US" dirty="0" smtClean="0">
                <a:solidFill>
                  <a:schemeClr val="accent1">
                    <a:lumMod val="50000"/>
                  </a:schemeClr>
                </a:solidFill>
              </a:rPr>
              <a:t>Examples of ores include Hematite, which contains the element iron, and Bauxite, which contains the element aluminum.</a:t>
            </a:r>
            <a:endParaRPr lang="en-US" dirty="0">
              <a:solidFill>
                <a:schemeClr val="accent1">
                  <a:lumMod val="50000"/>
                </a:schemeClr>
              </a:solidFill>
            </a:endParaRPr>
          </a:p>
        </p:txBody>
      </p:sp>
    </p:spTree>
    <p:extLst>
      <p:ext uri="{BB962C8B-B14F-4D97-AF65-F5344CB8AC3E}">
        <p14:creationId xmlns:p14="http://schemas.microsoft.com/office/powerpoint/2010/main" val="177967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a:xfrm>
            <a:off x="457200" y="1219200"/>
            <a:ext cx="8229600" cy="5257800"/>
          </a:xfrm>
        </p:spPr>
        <p:txBody>
          <a:bodyPr>
            <a:normAutofit/>
          </a:bodyPr>
          <a:lstStyle/>
          <a:p>
            <a:pPr marL="0" indent="0">
              <a:buNone/>
            </a:pPr>
            <a:r>
              <a:rPr lang="en-US" b="1" i="1" dirty="0" smtClean="0">
                <a:solidFill>
                  <a:schemeClr val="accent1">
                    <a:lumMod val="50000"/>
                  </a:schemeClr>
                </a:solidFill>
              </a:rPr>
              <a:t>Mineral Uses</a:t>
            </a:r>
          </a:p>
          <a:p>
            <a:pPr marL="0" indent="0">
              <a:buNone/>
            </a:pPr>
            <a:r>
              <a:rPr lang="en-US" dirty="0" smtClean="0">
                <a:solidFill>
                  <a:schemeClr val="accent1">
                    <a:lumMod val="50000"/>
                  </a:schemeClr>
                </a:solidFill>
              </a:rPr>
              <a:t>Mines</a:t>
            </a:r>
          </a:p>
          <a:p>
            <a:r>
              <a:rPr lang="en-US" sz="2400" dirty="0" smtClean="0">
                <a:solidFill>
                  <a:schemeClr val="accent1">
                    <a:lumMod val="50000"/>
                  </a:schemeClr>
                </a:solidFill>
              </a:rPr>
              <a:t>Ores are removed by underground mining or from large, open-pit mines.</a:t>
            </a:r>
          </a:p>
          <a:p>
            <a:r>
              <a:rPr lang="en-US" sz="2400" dirty="0" smtClean="0">
                <a:solidFill>
                  <a:schemeClr val="accent1">
                    <a:lumMod val="50000"/>
                  </a:schemeClr>
                </a:solidFill>
              </a:rPr>
              <a:t>When a mine is excavated, unwanted rock and dirt, known as waste material, are dug up along with ore.</a:t>
            </a:r>
          </a:p>
          <a:p>
            <a:r>
              <a:rPr lang="en-US" sz="2400" dirty="0" smtClean="0">
                <a:solidFill>
                  <a:schemeClr val="accent1">
                    <a:lumMod val="50000"/>
                  </a:schemeClr>
                </a:solidFill>
              </a:rPr>
              <a:t>If the cost of separating the waste material becomes higher than the value of the ore itself, then the mineral will no longer be classified as an ore because it would no longer be economical to mine it.</a:t>
            </a:r>
          </a:p>
          <a:p>
            <a:r>
              <a:rPr lang="en-US" sz="2400" dirty="0" smtClean="0">
                <a:solidFill>
                  <a:schemeClr val="accent1">
                    <a:lumMod val="50000"/>
                  </a:schemeClr>
                </a:solidFill>
              </a:rPr>
              <a:t>The classification of a mineral as an ore may also change if the supply of or demand for that mineral changes.</a:t>
            </a:r>
            <a:endParaRPr lang="en-US" sz="2400" dirty="0">
              <a:solidFill>
                <a:schemeClr val="accent1">
                  <a:lumMod val="50000"/>
                </a:schemeClr>
              </a:solidFill>
            </a:endParaRPr>
          </a:p>
        </p:txBody>
      </p:sp>
    </p:spTree>
    <p:extLst>
      <p:ext uri="{BB962C8B-B14F-4D97-AF65-F5344CB8AC3E}">
        <p14:creationId xmlns:p14="http://schemas.microsoft.com/office/powerpoint/2010/main" val="295481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b="1" i="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1">
                    <a:lumMod val="50000"/>
                  </a:schemeClr>
                </a:solidFill>
              </a:rPr>
              <a:t>Elements</a:t>
            </a:r>
          </a:p>
          <a:p>
            <a:r>
              <a:rPr lang="en-US" dirty="0" smtClean="0">
                <a:solidFill>
                  <a:schemeClr val="accent1">
                    <a:lumMod val="50000"/>
                  </a:schemeClr>
                </a:solidFill>
              </a:rPr>
              <a:t>An element is a substance that cannot be broken down into simpler substances by physical or chemical means.</a:t>
            </a:r>
          </a:p>
          <a:p>
            <a:pPr lvl="1"/>
            <a:r>
              <a:rPr lang="en-US" dirty="0" smtClean="0">
                <a:solidFill>
                  <a:schemeClr val="accent1">
                    <a:lumMod val="50000"/>
                  </a:schemeClr>
                </a:solidFill>
              </a:rPr>
              <a:t>92% elements occur naturally on Earth and in the stars.</a:t>
            </a:r>
          </a:p>
          <a:p>
            <a:pPr lvl="1"/>
            <a:r>
              <a:rPr lang="en-US" dirty="0" smtClean="0">
                <a:solidFill>
                  <a:schemeClr val="accent1">
                    <a:lumMod val="50000"/>
                  </a:schemeClr>
                </a:solidFill>
              </a:rPr>
              <a:t>Other elements have been produced in laboratory experiments.</a:t>
            </a:r>
            <a:endParaRPr lang="en-US" dirty="0">
              <a:solidFill>
                <a:schemeClr val="accent1">
                  <a:lumMod val="50000"/>
                </a:schemeClr>
              </a:solidFill>
            </a:endParaRPr>
          </a:p>
        </p:txBody>
      </p:sp>
    </p:spTree>
    <p:extLst>
      <p:ext uri="{BB962C8B-B14F-4D97-AF65-F5344CB8AC3E}">
        <p14:creationId xmlns:p14="http://schemas.microsoft.com/office/powerpoint/2010/main" val="214013803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4.2 – Mineral Identification</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solidFill>
                  <a:schemeClr val="accent1">
                    <a:lumMod val="50000"/>
                  </a:schemeClr>
                </a:solidFill>
              </a:rPr>
              <a:t>Gems</a:t>
            </a:r>
          </a:p>
          <a:p>
            <a:r>
              <a:rPr lang="en-US" dirty="0" smtClean="0">
                <a:solidFill>
                  <a:schemeClr val="accent1">
                    <a:lumMod val="50000"/>
                  </a:schemeClr>
                </a:solidFill>
              </a:rPr>
              <a:t>Gems are valuable minerals that are prized for their rarity and beauty.</a:t>
            </a:r>
          </a:p>
          <a:p>
            <a:r>
              <a:rPr lang="en-US" dirty="0" smtClean="0">
                <a:solidFill>
                  <a:schemeClr val="accent1">
                    <a:lumMod val="50000"/>
                  </a:schemeClr>
                </a:solidFill>
              </a:rPr>
              <a:t>Gems such as rubies, emeralds and diamonds are cut, polished, and used for jewelry.</a:t>
            </a:r>
          </a:p>
          <a:p>
            <a:r>
              <a:rPr lang="en-US" dirty="0" smtClean="0">
                <a:solidFill>
                  <a:schemeClr val="accent1">
                    <a:lumMod val="50000"/>
                  </a:schemeClr>
                </a:solidFill>
              </a:rPr>
              <a:t>In some cases, the presence of trace elements can make one variety of a mineral more colorful and thus more prized than other varieties of the same mineral.</a:t>
            </a:r>
            <a:endParaRPr lang="en-US" dirty="0">
              <a:solidFill>
                <a:schemeClr val="accent1">
                  <a:lumMod val="50000"/>
                </a:schemeClr>
              </a:solidFill>
            </a:endParaRPr>
          </a:p>
        </p:txBody>
      </p:sp>
    </p:spTree>
    <p:extLst>
      <p:ext uri="{BB962C8B-B14F-4D97-AF65-F5344CB8AC3E}">
        <p14:creationId xmlns:p14="http://schemas.microsoft.com/office/powerpoint/2010/main" val="1108486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a:xfrm>
            <a:off x="457200" y="1600200"/>
            <a:ext cx="8229600" cy="5105400"/>
          </a:xfrm>
        </p:spPr>
        <p:txBody>
          <a:bodyPr/>
          <a:lstStyle/>
          <a:p>
            <a:pPr marL="0" indent="0">
              <a:buNone/>
            </a:pPr>
            <a:r>
              <a:rPr lang="en-US" dirty="0" smtClean="0">
                <a:solidFill>
                  <a:schemeClr val="accent1">
                    <a:lumMod val="50000"/>
                  </a:schemeClr>
                </a:solidFill>
              </a:rPr>
              <a:t>Elements</a:t>
            </a:r>
          </a:p>
          <a:p>
            <a:r>
              <a:rPr lang="en-US" dirty="0" smtClean="0">
                <a:solidFill>
                  <a:schemeClr val="accent1">
                    <a:lumMod val="50000"/>
                  </a:schemeClr>
                </a:solidFill>
              </a:rPr>
              <a:t>Each element is identified by a one, two or three letter abbreviation know as a chemical symbol.</a:t>
            </a:r>
            <a:endParaRPr lang="en-US" dirty="0">
              <a:solidFill>
                <a:schemeClr val="accent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735495943"/>
              </p:ext>
            </p:extLst>
          </p:nvPr>
        </p:nvGraphicFramePr>
        <p:xfrm>
          <a:off x="1219200" y="3810000"/>
          <a:ext cx="6096000" cy="2595880"/>
        </p:xfrm>
        <a:graphic>
          <a:graphicData uri="http://schemas.openxmlformats.org/drawingml/2006/table">
            <a:tbl>
              <a:tblPr firstRow="1" bandRow="1">
                <a:tableStyleId>{073A0DAA-6AF3-43AB-8588-CEC1D06C72B9}</a:tableStyleId>
              </a:tblPr>
              <a:tblGrid>
                <a:gridCol w="2032000"/>
                <a:gridCol w="2032000"/>
                <a:gridCol w="2032000"/>
              </a:tblGrid>
              <a:tr h="370840">
                <a:tc gridSpan="3">
                  <a:txBody>
                    <a:bodyPr/>
                    <a:lstStyle/>
                    <a:p>
                      <a:pPr algn="ctr"/>
                      <a:r>
                        <a:rPr lang="en-US" dirty="0" smtClean="0"/>
                        <a:t>Table 3-1 Chemical</a:t>
                      </a:r>
                      <a:r>
                        <a:rPr lang="en-US" baseline="0" dirty="0" smtClean="0"/>
                        <a:t> Symbols of Some Elements</a:t>
                      </a:r>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Hydrogen</a:t>
                      </a:r>
                      <a:r>
                        <a:rPr lang="en-US" baseline="0" dirty="0" smtClean="0"/>
                        <a:t>           H</a:t>
                      </a:r>
                    </a:p>
                  </a:txBody>
                  <a:tcPr/>
                </a:tc>
                <a:tc>
                  <a:txBody>
                    <a:bodyPr/>
                    <a:lstStyle/>
                    <a:p>
                      <a:r>
                        <a:rPr lang="en-US" dirty="0" smtClean="0"/>
                        <a:t>Helium               He</a:t>
                      </a:r>
                      <a:endParaRPr lang="en-US" dirty="0"/>
                    </a:p>
                  </a:txBody>
                  <a:tcPr/>
                </a:tc>
                <a:tc>
                  <a:txBody>
                    <a:bodyPr/>
                    <a:lstStyle/>
                    <a:p>
                      <a:r>
                        <a:rPr lang="en-US" dirty="0" smtClean="0"/>
                        <a:t>Lithium             Li</a:t>
                      </a:r>
                      <a:endParaRPr lang="en-US" dirty="0"/>
                    </a:p>
                  </a:txBody>
                  <a:tcPr/>
                </a:tc>
              </a:tr>
              <a:tr h="370840">
                <a:tc>
                  <a:txBody>
                    <a:bodyPr/>
                    <a:lstStyle/>
                    <a:p>
                      <a:r>
                        <a:rPr lang="en-US" dirty="0" smtClean="0"/>
                        <a:t>Nitrogen             N</a:t>
                      </a:r>
                      <a:endParaRPr lang="en-US" dirty="0"/>
                    </a:p>
                  </a:txBody>
                  <a:tcPr/>
                </a:tc>
                <a:tc>
                  <a:txBody>
                    <a:bodyPr/>
                    <a:lstStyle/>
                    <a:p>
                      <a:r>
                        <a:rPr lang="en-US" dirty="0" smtClean="0"/>
                        <a:t>Boron                  </a:t>
                      </a:r>
                      <a:r>
                        <a:rPr lang="en-US" baseline="0" dirty="0" smtClean="0"/>
                        <a:t>B</a:t>
                      </a:r>
                      <a:endParaRPr lang="en-US" dirty="0"/>
                    </a:p>
                  </a:txBody>
                  <a:tcPr/>
                </a:tc>
                <a:tc>
                  <a:txBody>
                    <a:bodyPr/>
                    <a:lstStyle/>
                    <a:p>
                      <a:r>
                        <a:rPr lang="en-US" dirty="0" smtClean="0"/>
                        <a:t>Mercury           Hg</a:t>
                      </a:r>
                      <a:endParaRPr lang="en-US" dirty="0"/>
                    </a:p>
                  </a:txBody>
                  <a:tcPr/>
                </a:tc>
              </a:tr>
              <a:tr h="370840">
                <a:tc>
                  <a:txBody>
                    <a:bodyPr/>
                    <a:lstStyle/>
                    <a:p>
                      <a:r>
                        <a:rPr lang="en-US" dirty="0" smtClean="0"/>
                        <a:t>Neon                  Ne</a:t>
                      </a:r>
                      <a:endParaRPr lang="en-US" dirty="0"/>
                    </a:p>
                  </a:txBody>
                  <a:tcPr/>
                </a:tc>
                <a:tc>
                  <a:txBody>
                    <a:bodyPr/>
                    <a:lstStyle/>
                    <a:p>
                      <a:r>
                        <a:rPr lang="en-US" dirty="0" smtClean="0"/>
                        <a:t>Oxygen               O</a:t>
                      </a:r>
                      <a:endParaRPr lang="en-US" dirty="0"/>
                    </a:p>
                  </a:txBody>
                  <a:tcPr/>
                </a:tc>
                <a:tc>
                  <a:txBody>
                    <a:bodyPr/>
                    <a:lstStyle/>
                    <a:p>
                      <a:r>
                        <a:rPr lang="en-US" dirty="0" smtClean="0"/>
                        <a:t>Carbon              C</a:t>
                      </a:r>
                      <a:endParaRPr lang="en-US" dirty="0"/>
                    </a:p>
                  </a:txBody>
                  <a:tcPr/>
                </a:tc>
              </a:tr>
              <a:tr h="370840">
                <a:tc>
                  <a:txBody>
                    <a:bodyPr/>
                    <a:lstStyle/>
                    <a:p>
                      <a:r>
                        <a:rPr lang="en-US" dirty="0" smtClean="0"/>
                        <a:t>Aluminum         Al</a:t>
                      </a:r>
                      <a:endParaRPr lang="en-US" dirty="0"/>
                    </a:p>
                  </a:txBody>
                  <a:tcPr/>
                </a:tc>
                <a:tc>
                  <a:txBody>
                    <a:bodyPr/>
                    <a:lstStyle/>
                    <a:p>
                      <a:r>
                        <a:rPr lang="en-US" dirty="0" smtClean="0"/>
                        <a:t>Sodium              Na</a:t>
                      </a:r>
                      <a:endParaRPr lang="en-US" dirty="0"/>
                    </a:p>
                  </a:txBody>
                  <a:tcPr/>
                </a:tc>
                <a:tc>
                  <a:txBody>
                    <a:bodyPr/>
                    <a:lstStyle/>
                    <a:p>
                      <a:r>
                        <a:rPr lang="en-US" dirty="0" smtClean="0"/>
                        <a:t>Calcium            </a:t>
                      </a:r>
                      <a:r>
                        <a:rPr lang="en-US" dirty="0" err="1" smtClean="0"/>
                        <a:t>Ca</a:t>
                      </a:r>
                      <a:endParaRPr lang="en-US" dirty="0"/>
                    </a:p>
                  </a:txBody>
                  <a:tcPr/>
                </a:tc>
              </a:tr>
              <a:tr h="370840">
                <a:tc>
                  <a:txBody>
                    <a:bodyPr/>
                    <a:lstStyle/>
                    <a:p>
                      <a:r>
                        <a:rPr lang="en-US" dirty="0" smtClean="0"/>
                        <a:t>Potassium          K</a:t>
                      </a:r>
                      <a:endParaRPr lang="en-US" dirty="0"/>
                    </a:p>
                  </a:txBody>
                  <a:tcPr/>
                </a:tc>
                <a:tc>
                  <a:txBody>
                    <a:bodyPr/>
                    <a:lstStyle/>
                    <a:p>
                      <a:r>
                        <a:rPr lang="en-US" dirty="0" smtClean="0"/>
                        <a:t>Gold                   Au</a:t>
                      </a:r>
                      <a:endParaRPr lang="en-US" dirty="0"/>
                    </a:p>
                  </a:txBody>
                  <a:tcPr/>
                </a:tc>
                <a:tc>
                  <a:txBody>
                    <a:bodyPr/>
                    <a:lstStyle/>
                    <a:p>
                      <a:r>
                        <a:rPr lang="en-US" dirty="0" smtClean="0"/>
                        <a:t>Silicon               Si </a:t>
                      </a:r>
                      <a:endParaRPr lang="en-US" dirty="0"/>
                    </a:p>
                  </a:txBody>
                  <a:tcPr/>
                </a:tc>
              </a:tr>
              <a:tr h="370840">
                <a:tc>
                  <a:txBody>
                    <a:bodyPr/>
                    <a:lstStyle/>
                    <a:p>
                      <a:r>
                        <a:rPr lang="en-US" dirty="0" smtClean="0"/>
                        <a:t>Silver                  Ag</a:t>
                      </a:r>
                      <a:endParaRPr lang="en-US" dirty="0"/>
                    </a:p>
                  </a:txBody>
                  <a:tcPr/>
                </a:tc>
                <a:tc>
                  <a:txBody>
                    <a:bodyPr/>
                    <a:lstStyle/>
                    <a:p>
                      <a:r>
                        <a:rPr lang="en-US" dirty="0" smtClean="0"/>
                        <a:t>Copper              Cu</a:t>
                      </a:r>
                      <a:endParaRPr lang="en-US" dirty="0"/>
                    </a:p>
                  </a:txBody>
                  <a:tcPr/>
                </a:tc>
                <a:tc>
                  <a:txBody>
                    <a:bodyPr/>
                    <a:lstStyle/>
                    <a:p>
                      <a:r>
                        <a:rPr lang="en-US" dirty="0" smtClean="0"/>
                        <a:t>Magnesium     Mg</a:t>
                      </a:r>
                      <a:endParaRPr lang="en-US" dirty="0"/>
                    </a:p>
                  </a:txBody>
                  <a:tcPr/>
                </a:tc>
              </a:tr>
            </a:tbl>
          </a:graphicData>
        </a:graphic>
      </p:graphicFrame>
    </p:spTree>
    <p:extLst>
      <p:ext uri="{BB962C8B-B14F-4D97-AF65-F5344CB8AC3E}">
        <p14:creationId xmlns:p14="http://schemas.microsoft.com/office/powerpoint/2010/main" val="3055101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p:txBody>
          <a:bodyPr/>
          <a:lstStyle/>
          <a:p>
            <a:pPr marL="0" indent="0">
              <a:buNone/>
            </a:pPr>
            <a:r>
              <a:rPr lang="en-US" dirty="0" smtClean="0">
                <a:solidFill>
                  <a:schemeClr val="accent1">
                    <a:lumMod val="50000"/>
                  </a:schemeClr>
                </a:solidFill>
              </a:rPr>
              <a:t>What elements are most abundant?</a:t>
            </a:r>
          </a:p>
          <a:p>
            <a:r>
              <a:rPr lang="en-US" dirty="0" smtClean="0">
                <a:solidFill>
                  <a:schemeClr val="accent1">
                    <a:lumMod val="50000"/>
                  </a:schemeClr>
                </a:solidFill>
              </a:rPr>
              <a:t>The two most abundant elements in the universe are hydrogen and helium.</a:t>
            </a:r>
            <a:endParaRPr lang="en-US" dirty="0">
              <a:solidFill>
                <a:schemeClr val="accent1">
                  <a:lumMod val="50000"/>
                </a:schemeClr>
              </a:solidFill>
            </a:endParaRPr>
          </a:p>
        </p:txBody>
      </p:sp>
      <p:graphicFrame>
        <p:nvGraphicFramePr>
          <p:cNvPr id="4" name="Chart 3"/>
          <p:cNvGraphicFramePr/>
          <p:nvPr>
            <p:extLst>
              <p:ext uri="{D42A27DB-BD31-4B8C-83A1-F6EECF244321}">
                <p14:modId xmlns:p14="http://schemas.microsoft.com/office/powerpoint/2010/main" val="3982024733"/>
              </p:ext>
            </p:extLst>
          </p:nvPr>
        </p:nvGraphicFramePr>
        <p:xfrm>
          <a:off x="457200" y="3581400"/>
          <a:ext cx="56388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252172" y="4648200"/>
            <a:ext cx="21336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Hydrogen – 93.5%</a:t>
            </a:r>
          </a:p>
          <a:p>
            <a:r>
              <a:rPr lang="en-US" dirty="0" smtClean="0"/>
              <a:t>Helium – 6.3%</a:t>
            </a:r>
          </a:p>
          <a:p>
            <a:r>
              <a:rPr lang="en-US" dirty="0" smtClean="0"/>
              <a:t>Oxygen – 0.065%</a:t>
            </a:r>
          </a:p>
          <a:p>
            <a:r>
              <a:rPr lang="en-US" dirty="0" smtClean="0"/>
              <a:t>Others – .14%</a:t>
            </a:r>
            <a:endParaRPr lang="en-US" dirty="0"/>
          </a:p>
        </p:txBody>
      </p:sp>
    </p:spTree>
    <p:extLst>
      <p:ext uri="{BB962C8B-B14F-4D97-AF65-F5344CB8AC3E}">
        <p14:creationId xmlns:p14="http://schemas.microsoft.com/office/powerpoint/2010/main" val="15012708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i="1" dirty="0" smtClean="0">
                <a:solidFill>
                  <a:srgbClr val="0070C0"/>
                </a:solidFill>
                <a:latin typeface="Comic Sans MS" pitchFamily="66" charset="0"/>
              </a:rPr>
              <a:t>Section 3.1 – What are elements?</a:t>
            </a:r>
            <a:endParaRPr lang="en-US" sz="36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What elements are the most abundant?</a:t>
            </a:r>
          </a:p>
          <a:p>
            <a:r>
              <a:rPr lang="en-US" dirty="0" smtClean="0">
                <a:solidFill>
                  <a:schemeClr val="accent1">
                    <a:lumMod val="50000"/>
                  </a:schemeClr>
                </a:solidFill>
              </a:rPr>
              <a:t>The percentages of elements in Earth’s crust differ from the percentages in the universe.</a:t>
            </a:r>
          </a:p>
          <a:p>
            <a:r>
              <a:rPr lang="en-US" dirty="0" smtClean="0">
                <a:solidFill>
                  <a:schemeClr val="accent1">
                    <a:lumMod val="50000"/>
                  </a:schemeClr>
                </a:solidFill>
              </a:rPr>
              <a:t>Earth’s crust – main components</a:t>
            </a:r>
          </a:p>
          <a:p>
            <a:pPr lvl="1"/>
            <a:r>
              <a:rPr lang="en-US" dirty="0" smtClean="0">
                <a:solidFill>
                  <a:schemeClr val="accent1">
                    <a:lumMod val="50000"/>
                  </a:schemeClr>
                </a:solidFill>
              </a:rPr>
              <a:t>Oxygen – 46.6%</a:t>
            </a:r>
          </a:p>
          <a:p>
            <a:pPr lvl="1"/>
            <a:r>
              <a:rPr lang="en-US" dirty="0" smtClean="0">
                <a:solidFill>
                  <a:schemeClr val="accent1">
                    <a:lumMod val="50000"/>
                  </a:schemeClr>
                </a:solidFill>
              </a:rPr>
              <a:t>Silicon – 27.7%</a:t>
            </a:r>
          </a:p>
          <a:p>
            <a:pPr lvl="1"/>
            <a:r>
              <a:rPr lang="en-US" dirty="0" smtClean="0">
                <a:solidFill>
                  <a:schemeClr val="accent1">
                    <a:lumMod val="50000"/>
                  </a:schemeClr>
                </a:solidFill>
              </a:rPr>
              <a:t>Aluminum – 8.1%</a:t>
            </a:r>
          </a:p>
          <a:p>
            <a:pPr lvl="1"/>
            <a:r>
              <a:rPr lang="en-US" dirty="0" smtClean="0">
                <a:solidFill>
                  <a:schemeClr val="accent1">
                    <a:lumMod val="50000"/>
                  </a:schemeClr>
                </a:solidFill>
              </a:rPr>
              <a:t>Iron – 5.0%</a:t>
            </a:r>
            <a:endParaRPr lang="en-US" dirty="0">
              <a:solidFill>
                <a:schemeClr val="accent1">
                  <a:lumMod val="50000"/>
                </a:schemeClr>
              </a:solidFill>
            </a:endParaRPr>
          </a:p>
        </p:txBody>
      </p:sp>
    </p:spTree>
    <p:extLst>
      <p:ext uri="{BB962C8B-B14F-4D97-AF65-F5344CB8AC3E}">
        <p14:creationId xmlns:p14="http://schemas.microsoft.com/office/powerpoint/2010/main" val="3642295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635390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42870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3.2 – Compounds</a:t>
            </a:r>
            <a:endParaRPr lang="en-US" sz="3200" dirty="0">
              <a:solidFill>
                <a:srgbClr val="0070C0"/>
              </a:solidFill>
              <a:latin typeface="Comic Sans MS" pitchFamily="66" charset="0"/>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A compound is a substance that is composed of atoms of two or more different elements that are chemically combined.</a:t>
            </a:r>
          </a:p>
          <a:p>
            <a:r>
              <a:rPr lang="en-US" dirty="0" smtClean="0">
                <a:solidFill>
                  <a:schemeClr val="accent1">
                    <a:lumMod val="50000"/>
                  </a:schemeClr>
                </a:solidFill>
              </a:rPr>
              <a:t>Most compounds have totally different properties from the elements of which they are composed.</a:t>
            </a:r>
          </a:p>
          <a:p>
            <a:pPr lvl="1"/>
            <a:r>
              <a:rPr lang="en-US" dirty="0" smtClean="0">
                <a:solidFill>
                  <a:schemeClr val="accent1">
                    <a:lumMod val="50000"/>
                  </a:schemeClr>
                </a:solidFill>
              </a:rPr>
              <a:t>Examples: </a:t>
            </a:r>
            <a:r>
              <a:rPr lang="en-US" dirty="0" err="1" smtClean="0">
                <a:solidFill>
                  <a:schemeClr val="accent1">
                    <a:lumMod val="50000"/>
                  </a:schemeClr>
                </a:solidFill>
              </a:rPr>
              <a:t>NaCl</a:t>
            </a:r>
            <a:r>
              <a:rPr lang="en-US" dirty="0" smtClean="0">
                <a:solidFill>
                  <a:schemeClr val="accent1">
                    <a:lumMod val="50000"/>
                  </a:schemeClr>
                </a:solidFill>
              </a:rPr>
              <a:t> – Sodium Chloride (Salt)</a:t>
            </a:r>
            <a:endParaRPr lang="en-US" dirty="0">
              <a:solidFill>
                <a:schemeClr val="accent1">
                  <a:lumMod val="50000"/>
                </a:schemeClr>
              </a:solidFill>
            </a:endParaRPr>
          </a:p>
        </p:txBody>
      </p:sp>
    </p:spTree>
    <p:extLst>
      <p:ext uri="{BB962C8B-B14F-4D97-AF65-F5344CB8AC3E}">
        <p14:creationId xmlns:p14="http://schemas.microsoft.com/office/powerpoint/2010/main" val="187002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latin typeface="Comic Sans MS" pitchFamily="66" charset="0"/>
              </a:rPr>
              <a:t>Section 4.1 – Minerals from Solution</a:t>
            </a:r>
            <a:endParaRPr lang="en-US" sz="3200" dirty="0"/>
          </a:p>
        </p:txBody>
      </p:sp>
      <p:sp>
        <p:nvSpPr>
          <p:cNvPr id="3" name="Content Placeholder 2"/>
          <p:cNvSpPr>
            <a:spLocks noGrp="1"/>
          </p:cNvSpPr>
          <p:nvPr>
            <p:ph idx="1"/>
          </p:nvPr>
        </p:nvSpPr>
        <p:spPr/>
        <p:txBody>
          <a:bodyPr/>
          <a:lstStyle/>
          <a:p>
            <a:pPr marL="0" indent="0">
              <a:buNone/>
            </a:pPr>
            <a:r>
              <a:rPr lang="en-US" b="1" i="1" dirty="0" smtClean="0">
                <a:solidFill>
                  <a:schemeClr val="accent1">
                    <a:lumMod val="50000"/>
                  </a:schemeClr>
                </a:solidFill>
              </a:rPr>
              <a:t>What is a mineral?</a:t>
            </a:r>
          </a:p>
          <a:p>
            <a:r>
              <a:rPr lang="en-US" dirty="0" smtClean="0">
                <a:solidFill>
                  <a:schemeClr val="accent1">
                    <a:lumMod val="50000"/>
                  </a:schemeClr>
                </a:solidFill>
              </a:rPr>
              <a:t>Earth’s crust is composed of about 3000 minerals.</a:t>
            </a:r>
          </a:p>
          <a:p>
            <a:r>
              <a:rPr lang="en-US" dirty="0" smtClean="0">
                <a:solidFill>
                  <a:schemeClr val="accent1">
                    <a:lumMod val="50000"/>
                  </a:schemeClr>
                </a:solidFill>
              </a:rPr>
              <a:t>Minerals play important roles in forming rocks and in shaping Earth’s surface, and a select few have played a role in shaping civilization.</a:t>
            </a:r>
            <a:endParaRPr lang="en-US" dirty="0">
              <a:solidFill>
                <a:schemeClr val="accent1">
                  <a:lumMod val="50000"/>
                </a:schemeClr>
              </a:solidFill>
            </a:endParaRPr>
          </a:p>
        </p:txBody>
      </p:sp>
    </p:spTree>
    <p:extLst>
      <p:ext uri="{BB962C8B-B14F-4D97-AF65-F5344CB8AC3E}">
        <p14:creationId xmlns:p14="http://schemas.microsoft.com/office/powerpoint/2010/main" val="2693553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1678</TotalTime>
  <Words>1445</Words>
  <Application>Microsoft Office PowerPoint</Application>
  <PresentationFormat>On-screen Show (4:3)</PresentationFormat>
  <Paragraphs>193</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Chemistry Basics</vt:lpstr>
      <vt:lpstr>Section 3.1 – What are elements?</vt:lpstr>
      <vt:lpstr>Section 3.1 – What are elements?</vt:lpstr>
      <vt:lpstr>Section 3.1 – What are elements?</vt:lpstr>
      <vt:lpstr>Section 3.1 – What are elements?</vt:lpstr>
      <vt:lpstr>Section 3.1 – What are elements?</vt:lpstr>
      <vt:lpstr>Section 4.1 – Minerals from Solution</vt:lpstr>
      <vt:lpstr>Section 3.2 – Compounds</vt:lpstr>
      <vt:lpstr>Section 4.1 – Minerals from Solution</vt:lpstr>
      <vt:lpstr>Section 4.1 – Minerals from Solution</vt:lpstr>
      <vt:lpstr>Section 4.1 – Minerals from Solution</vt:lpstr>
      <vt:lpstr>Section 4.1 – Minerals from Solution</vt:lpstr>
      <vt:lpstr>Section 4.1 – Minerals from Solution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PowerPoint Presentation</vt:lpstr>
      <vt:lpstr>PowerPoint Presentation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lpstr>Section 4.2 – Mineral Identification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Basics</dc:title>
  <dc:creator>Windows User</dc:creator>
  <cp:lastModifiedBy>Windows User</cp:lastModifiedBy>
  <cp:revision>58</cp:revision>
  <dcterms:created xsi:type="dcterms:W3CDTF">2014-09-23T14:26:49Z</dcterms:created>
  <dcterms:modified xsi:type="dcterms:W3CDTF">2014-09-25T16:04:46Z</dcterms:modified>
</cp:coreProperties>
</file>