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6" r:id="rId9"/>
    <p:sldId id="277" r:id="rId10"/>
    <p:sldId id="279" r:id="rId11"/>
    <p:sldId id="278" r:id="rId12"/>
    <p:sldId id="270" r:id="rId13"/>
    <p:sldId id="271" r:id="rId14"/>
    <p:sldId id="273" r:id="rId15"/>
    <p:sldId id="274" r:id="rId16"/>
    <p:sldId id="262" r:id="rId17"/>
    <p:sldId id="263" r:id="rId18"/>
    <p:sldId id="264" r:id="rId19"/>
    <p:sldId id="265" r:id="rId20"/>
    <p:sldId id="266" r:id="rId21"/>
    <p:sldId id="267" r:id="rId22"/>
    <p:sldId id="285" r:id="rId23"/>
    <p:sldId id="286" r:id="rId24"/>
    <p:sldId id="268" r:id="rId25"/>
    <p:sldId id="269" r:id="rId26"/>
    <p:sldId id="280" r:id="rId27"/>
    <p:sldId id="281" r:id="rId28"/>
    <p:sldId id="282" r:id="rId29"/>
    <p:sldId id="283" r:id="rId30"/>
    <p:sldId id="284"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0" y="5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ofPieChart>
        <c:ofPieType val="bar"/>
        <c:varyColors val="1"/>
        <c:ser>
          <c:idx val="0"/>
          <c:order val="0"/>
          <c:tx>
            <c:strRef>
              <c:f>Sheet1!$B$1</c:f>
              <c:strCache>
                <c:ptCount val="1"/>
                <c:pt idx="0">
                  <c:v>Elements in Universe</c:v>
                </c:pt>
              </c:strCache>
            </c:strRef>
          </c:tx>
          <c:cat>
            <c:strRef>
              <c:f>Sheet1!$A$2:$A$5</c:f>
              <c:strCache>
                <c:ptCount val="4"/>
                <c:pt idx="0">
                  <c:v>H</c:v>
                </c:pt>
                <c:pt idx="1">
                  <c:v>He</c:v>
                </c:pt>
                <c:pt idx="2">
                  <c:v>O</c:v>
                </c:pt>
                <c:pt idx="3">
                  <c:v>Others</c:v>
                </c:pt>
              </c:strCache>
            </c:strRef>
          </c:cat>
          <c:val>
            <c:numRef>
              <c:f>Sheet1!$B$2:$B$5</c:f>
              <c:numCache>
                <c:formatCode>0.00%</c:formatCode>
                <c:ptCount val="4"/>
                <c:pt idx="0">
                  <c:v>0.93500000000000005</c:v>
                </c:pt>
                <c:pt idx="1">
                  <c:v>6.3E-2</c:v>
                </c:pt>
                <c:pt idx="2">
                  <c:v>1E-3</c:v>
                </c:pt>
                <c:pt idx="3">
                  <c:v>1E-3</c:v>
                </c:pt>
              </c:numCache>
            </c:numRef>
          </c:val>
        </c:ser>
        <c:ser>
          <c:idx val="1"/>
          <c:order val="1"/>
          <c:tx>
            <c:strRef>
              <c:f>Sheet1!$C$1</c:f>
              <c:strCache>
                <c:ptCount val="1"/>
                <c:pt idx="0">
                  <c:v>Column1</c:v>
                </c:pt>
              </c:strCache>
            </c:strRef>
          </c:tx>
          <c:cat>
            <c:strRef>
              <c:f>Sheet1!$A$2:$A$5</c:f>
              <c:strCache>
                <c:ptCount val="4"/>
                <c:pt idx="0">
                  <c:v>H</c:v>
                </c:pt>
                <c:pt idx="1">
                  <c:v>He</c:v>
                </c:pt>
                <c:pt idx="2">
                  <c:v>O</c:v>
                </c:pt>
                <c:pt idx="3">
                  <c:v>Others</c:v>
                </c:pt>
              </c:strCache>
            </c:strRef>
          </c:cat>
          <c:val>
            <c:numRef>
              <c:f>Sheet1!$C$2:$C$5</c:f>
              <c:numCache>
                <c:formatCode>0.00%</c:formatCode>
                <c:ptCount val="4"/>
                <c:pt idx="0">
                  <c:v>0.93500000000000005</c:v>
                </c:pt>
                <c:pt idx="1">
                  <c:v>6.3E-2</c:v>
                </c:pt>
                <c:pt idx="2">
                  <c:v>1E-3</c:v>
                </c:pt>
                <c:pt idx="3">
                  <c:v>1E-3</c:v>
                </c:pt>
              </c:numCache>
            </c:numRef>
          </c:val>
        </c:ser>
        <c:dLbls>
          <c:showLegendKey val="0"/>
          <c:showVal val="0"/>
          <c:showCatName val="0"/>
          <c:showSerName val="0"/>
          <c:showPercent val="0"/>
          <c:showBubbleSize val="0"/>
          <c:showLeaderLines val="1"/>
        </c:dLbls>
        <c:gapWidth val="100"/>
        <c:secondPieSize val="75"/>
        <c:serLines/>
      </c:ofPieChart>
    </c:plotArea>
    <c:legend>
      <c:legendPos val="r"/>
      <c:layout>
        <c:manualLayout>
          <c:xMode val="edge"/>
          <c:yMode val="edge"/>
          <c:x val="0.74222387742072782"/>
          <c:y val="0.26062263050452028"/>
          <c:w val="0.24426260906575867"/>
          <c:h val="0.64248140857392821"/>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Oxygen</c:v>
                </c:pt>
              </c:strCache>
            </c:strRef>
          </c:tx>
          <c:invertIfNegative val="0"/>
          <c:cat>
            <c:strRef>
              <c:f>Sheet1!$A$2</c:f>
              <c:strCache>
                <c:ptCount val="1"/>
                <c:pt idx="0">
                  <c:v>Elements in Earth's Crust</c:v>
                </c:pt>
              </c:strCache>
            </c:strRef>
          </c:cat>
          <c:val>
            <c:numRef>
              <c:f>Sheet1!$B$2</c:f>
              <c:numCache>
                <c:formatCode>0.00%</c:formatCode>
                <c:ptCount val="1"/>
                <c:pt idx="0">
                  <c:v>0.46600000000000003</c:v>
                </c:pt>
              </c:numCache>
            </c:numRef>
          </c:val>
        </c:ser>
        <c:ser>
          <c:idx val="1"/>
          <c:order val="1"/>
          <c:tx>
            <c:strRef>
              <c:f>Sheet1!$C$1</c:f>
              <c:strCache>
                <c:ptCount val="1"/>
                <c:pt idx="0">
                  <c:v>Silcon</c:v>
                </c:pt>
              </c:strCache>
            </c:strRef>
          </c:tx>
          <c:invertIfNegative val="0"/>
          <c:cat>
            <c:strRef>
              <c:f>Sheet1!$A$2</c:f>
              <c:strCache>
                <c:ptCount val="1"/>
                <c:pt idx="0">
                  <c:v>Elements in Earth's Crust</c:v>
                </c:pt>
              </c:strCache>
            </c:strRef>
          </c:cat>
          <c:val>
            <c:numRef>
              <c:f>Sheet1!$C$2</c:f>
              <c:numCache>
                <c:formatCode>0.00%</c:formatCode>
                <c:ptCount val="1"/>
                <c:pt idx="0">
                  <c:v>0.27700000000000002</c:v>
                </c:pt>
              </c:numCache>
            </c:numRef>
          </c:val>
        </c:ser>
        <c:ser>
          <c:idx val="2"/>
          <c:order val="2"/>
          <c:tx>
            <c:strRef>
              <c:f>Sheet1!$D$1</c:f>
              <c:strCache>
                <c:ptCount val="1"/>
                <c:pt idx="0">
                  <c:v>Aluminum</c:v>
                </c:pt>
              </c:strCache>
            </c:strRef>
          </c:tx>
          <c:invertIfNegative val="0"/>
          <c:cat>
            <c:strRef>
              <c:f>Sheet1!$A$2</c:f>
              <c:strCache>
                <c:ptCount val="1"/>
                <c:pt idx="0">
                  <c:v>Elements in Earth's Crust</c:v>
                </c:pt>
              </c:strCache>
            </c:strRef>
          </c:cat>
          <c:val>
            <c:numRef>
              <c:f>Sheet1!$D$2</c:f>
              <c:numCache>
                <c:formatCode>0.00%</c:formatCode>
                <c:ptCount val="1"/>
                <c:pt idx="0">
                  <c:v>8.1000000000000003E-2</c:v>
                </c:pt>
              </c:numCache>
            </c:numRef>
          </c:val>
        </c:ser>
        <c:ser>
          <c:idx val="3"/>
          <c:order val="3"/>
          <c:tx>
            <c:strRef>
              <c:f>Sheet1!$E$1</c:f>
              <c:strCache>
                <c:ptCount val="1"/>
                <c:pt idx="0">
                  <c:v>Iron</c:v>
                </c:pt>
              </c:strCache>
            </c:strRef>
          </c:tx>
          <c:invertIfNegative val="0"/>
          <c:cat>
            <c:strRef>
              <c:f>Sheet1!$A$2</c:f>
              <c:strCache>
                <c:ptCount val="1"/>
                <c:pt idx="0">
                  <c:v>Elements in Earth's Crust</c:v>
                </c:pt>
              </c:strCache>
            </c:strRef>
          </c:cat>
          <c:val>
            <c:numRef>
              <c:f>Sheet1!$E$2</c:f>
              <c:numCache>
                <c:formatCode>0.00%</c:formatCode>
                <c:ptCount val="1"/>
                <c:pt idx="0">
                  <c:v>0.05</c:v>
                </c:pt>
              </c:numCache>
            </c:numRef>
          </c:val>
        </c:ser>
        <c:ser>
          <c:idx val="4"/>
          <c:order val="4"/>
          <c:tx>
            <c:strRef>
              <c:f>Sheet1!$F$1</c:f>
              <c:strCache>
                <c:ptCount val="1"/>
                <c:pt idx="0">
                  <c:v>Calcium</c:v>
                </c:pt>
              </c:strCache>
            </c:strRef>
          </c:tx>
          <c:invertIfNegative val="0"/>
          <c:cat>
            <c:strRef>
              <c:f>Sheet1!$A$2</c:f>
              <c:strCache>
                <c:ptCount val="1"/>
                <c:pt idx="0">
                  <c:v>Elements in Earth's Crust</c:v>
                </c:pt>
              </c:strCache>
            </c:strRef>
          </c:cat>
          <c:val>
            <c:numRef>
              <c:f>Sheet1!$F$2</c:f>
              <c:numCache>
                <c:formatCode>0.00%</c:formatCode>
                <c:ptCount val="1"/>
                <c:pt idx="0">
                  <c:v>3.5999999999999997E-2</c:v>
                </c:pt>
              </c:numCache>
            </c:numRef>
          </c:val>
        </c:ser>
        <c:ser>
          <c:idx val="5"/>
          <c:order val="5"/>
          <c:tx>
            <c:strRef>
              <c:f>Sheet1!$G$1</c:f>
              <c:strCache>
                <c:ptCount val="1"/>
                <c:pt idx="0">
                  <c:v>Sodium</c:v>
                </c:pt>
              </c:strCache>
            </c:strRef>
          </c:tx>
          <c:invertIfNegative val="0"/>
          <c:cat>
            <c:strRef>
              <c:f>Sheet1!$A$2</c:f>
              <c:strCache>
                <c:ptCount val="1"/>
                <c:pt idx="0">
                  <c:v>Elements in Earth's Crust</c:v>
                </c:pt>
              </c:strCache>
            </c:strRef>
          </c:cat>
          <c:val>
            <c:numRef>
              <c:f>Sheet1!$G$2</c:f>
              <c:numCache>
                <c:formatCode>0.00%</c:formatCode>
                <c:ptCount val="1"/>
                <c:pt idx="0">
                  <c:v>2.8000000000000001E-2</c:v>
                </c:pt>
              </c:numCache>
            </c:numRef>
          </c:val>
        </c:ser>
        <c:ser>
          <c:idx val="6"/>
          <c:order val="6"/>
          <c:tx>
            <c:strRef>
              <c:f>Sheet1!$H$1</c:f>
              <c:strCache>
                <c:ptCount val="1"/>
                <c:pt idx="0">
                  <c:v>Potassium</c:v>
                </c:pt>
              </c:strCache>
            </c:strRef>
          </c:tx>
          <c:invertIfNegative val="0"/>
          <c:cat>
            <c:strRef>
              <c:f>Sheet1!$A$2</c:f>
              <c:strCache>
                <c:ptCount val="1"/>
                <c:pt idx="0">
                  <c:v>Elements in Earth's Crust</c:v>
                </c:pt>
              </c:strCache>
            </c:strRef>
          </c:cat>
          <c:val>
            <c:numRef>
              <c:f>Sheet1!$H$2</c:f>
              <c:numCache>
                <c:formatCode>0.00%</c:formatCode>
                <c:ptCount val="1"/>
                <c:pt idx="0">
                  <c:v>2.5999999999999999E-2</c:v>
                </c:pt>
              </c:numCache>
            </c:numRef>
          </c:val>
        </c:ser>
        <c:ser>
          <c:idx val="7"/>
          <c:order val="7"/>
          <c:tx>
            <c:strRef>
              <c:f>Sheet1!$I$1</c:f>
              <c:strCache>
                <c:ptCount val="1"/>
                <c:pt idx="0">
                  <c:v>Magnesium</c:v>
                </c:pt>
              </c:strCache>
            </c:strRef>
          </c:tx>
          <c:invertIfNegative val="0"/>
          <c:cat>
            <c:strRef>
              <c:f>Sheet1!$A$2</c:f>
              <c:strCache>
                <c:ptCount val="1"/>
                <c:pt idx="0">
                  <c:v>Elements in Earth's Crust</c:v>
                </c:pt>
              </c:strCache>
            </c:strRef>
          </c:cat>
          <c:val>
            <c:numRef>
              <c:f>Sheet1!$I$2</c:f>
              <c:numCache>
                <c:formatCode>0.00%</c:formatCode>
                <c:ptCount val="1"/>
                <c:pt idx="0">
                  <c:v>2.1000000000000001E-2</c:v>
                </c:pt>
              </c:numCache>
            </c:numRef>
          </c:val>
        </c:ser>
        <c:ser>
          <c:idx val="8"/>
          <c:order val="8"/>
          <c:tx>
            <c:strRef>
              <c:f>Sheet1!$J$1</c:f>
              <c:strCache>
                <c:ptCount val="1"/>
                <c:pt idx="0">
                  <c:v>Others</c:v>
                </c:pt>
              </c:strCache>
            </c:strRef>
          </c:tx>
          <c:invertIfNegative val="0"/>
          <c:cat>
            <c:strRef>
              <c:f>Sheet1!$A$2</c:f>
              <c:strCache>
                <c:ptCount val="1"/>
                <c:pt idx="0">
                  <c:v>Elements in Earth's Crust</c:v>
                </c:pt>
              </c:strCache>
            </c:strRef>
          </c:cat>
          <c:val>
            <c:numRef>
              <c:f>Sheet1!$J$2</c:f>
              <c:numCache>
                <c:formatCode>0.00%</c:formatCode>
                <c:ptCount val="1"/>
                <c:pt idx="0">
                  <c:v>1.4999999999999999E-2</c:v>
                </c:pt>
              </c:numCache>
            </c:numRef>
          </c:val>
        </c:ser>
        <c:dLbls>
          <c:showLegendKey val="0"/>
          <c:showVal val="0"/>
          <c:showCatName val="0"/>
          <c:showSerName val="0"/>
          <c:showPercent val="0"/>
          <c:showBubbleSize val="0"/>
        </c:dLbls>
        <c:gapWidth val="150"/>
        <c:axId val="32762880"/>
        <c:axId val="42389504"/>
      </c:barChart>
      <c:catAx>
        <c:axId val="32762880"/>
        <c:scaling>
          <c:orientation val="minMax"/>
        </c:scaling>
        <c:delete val="0"/>
        <c:axPos val="b"/>
        <c:majorTickMark val="out"/>
        <c:minorTickMark val="none"/>
        <c:tickLblPos val="nextTo"/>
        <c:crossAx val="42389504"/>
        <c:crosses val="autoZero"/>
        <c:auto val="1"/>
        <c:lblAlgn val="ctr"/>
        <c:lblOffset val="100"/>
        <c:noMultiLvlLbl val="0"/>
      </c:catAx>
      <c:valAx>
        <c:axId val="42389504"/>
        <c:scaling>
          <c:orientation val="minMax"/>
        </c:scaling>
        <c:delete val="0"/>
        <c:axPos val="l"/>
        <c:majorGridlines/>
        <c:numFmt formatCode="0.00%" sourceLinked="1"/>
        <c:majorTickMark val="out"/>
        <c:minorTickMark val="none"/>
        <c:tickLblPos val="nextTo"/>
        <c:crossAx val="327628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0.83784</cdr:x>
      <cdr:y>0.52778</cdr:y>
    </cdr:from>
    <cdr:to>
      <cdr:x>1</cdr:x>
      <cdr:y>0.86111</cdr:y>
    </cdr:to>
    <cdr:sp macro="" textlink="">
      <cdr:nvSpPr>
        <cdr:cNvPr id="2" name="TextBox 1"/>
        <cdr:cNvSpPr txBox="1"/>
      </cdr:nvSpPr>
      <cdr:spPr>
        <a:xfrm xmlns:a="http://schemas.openxmlformats.org/drawingml/2006/main">
          <a:off x="47244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33673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19209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45252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21279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A92A6-DC87-45D6-86E7-A44D52252D06}"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42249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A92A6-DC87-45D6-86E7-A44D52252D06}"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2780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A92A6-DC87-45D6-86E7-A44D52252D06}"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23466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A92A6-DC87-45D6-86E7-A44D52252D06}"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32221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A92A6-DC87-45D6-86E7-A44D52252D06}"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86438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A92A6-DC87-45D6-86E7-A44D52252D06}"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48559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A92A6-DC87-45D6-86E7-A44D52252D06}"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68763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A92A6-DC87-45D6-86E7-A44D52252D06}" type="datetimeFigureOut">
              <a:rPr lang="en-US" smtClean="0"/>
              <a:t>10/1/2014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38215-EBE2-45CC-BFBB-84BDF9C52259}" type="slidenum">
              <a:rPr lang="en-US" smtClean="0"/>
              <a:t>‹#›</a:t>
            </a:fld>
            <a:endParaRPr lang="en-US"/>
          </a:p>
        </p:txBody>
      </p:sp>
    </p:spTree>
    <p:extLst>
      <p:ext uri="{BB962C8B-B14F-4D97-AF65-F5344CB8AC3E}">
        <p14:creationId xmlns:p14="http://schemas.microsoft.com/office/powerpoint/2010/main" val="207681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i="1" dirty="0" smtClean="0">
                <a:solidFill>
                  <a:srgbClr val="FF0000"/>
                </a:solidFill>
              </a:rPr>
              <a:t>Chemistry Basics</a:t>
            </a:r>
            <a:endParaRPr lang="en-US" b="1" i="1" dirty="0">
              <a:solidFill>
                <a:srgbClr val="FF0000"/>
              </a:solidFill>
            </a:endParaRPr>
          </a:p>
        </p:txBody>
      </p:sp>
      <p:sp>
        <p:nvSpPr>
          <p:cNvPr id="3" name="Subtitle 2"/>
          <p:cNvSpPr>
            <a:spLocks noGrp="1"/>
          </p:cNvSpPr>
          <p:nvPr>
            <p:ph type="subTitle" idx="1"/>
          </p:nvPr>
        </p:nvSpPr>
        <p:spPr>
          <a:xfrm>
            <a:off x="1371600" y="2362200"/>
            <a:ext cx="6400800" cy="2133600"/>
          </a:xfrm>
        </p:spPr>
        <p:txBody>
          <a:bodyPr>
            <a:normAutofit/>
          </a:bodyPr>
          <a:lstStyle/>
          <a:p>
            <a:r>
              <a:rPr lang="en-US" sz="2400" b="1" dirty="0" smtClean="0">
                <a:solidFill>
                  <a:srgbClr val="FF0000"/>
                </a:solidFill>
              </a:rPr>
              <a:t>Objectives:</a:t>
            </a:r>
          </a:p>
          <a:p>
            <a:r>
              <a:rPr lang="en-US" sz="2400" b="1" dirty="0" smtClean="0">
                <a:solidFill>
                  <a:srgbClr val="FF0000"/>
                </a:solidFill>
              </a:rPr>
              <a:t>Distinguish between Atoms, Elements and Compounds</a:t>
            </a:r>
            <a:endParaRPr lang="en-US" sz="24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50" y="4572000"/>
            <a:ext cx="2310384" cy="220480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792811"/>
            <a:ext cx="2286000" cy="195834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3908362"/>
            <a:ext cx="2530933" cy="2895600"/>
          </a:xfrm>
          <a:prstGeom prst="rect">
            <a:avLst/>
          </a:prstGeom>
        </p:spPr>
      </p:pic>
    </p:spTree>
    <p:extLst>
      <p:ext uri="{BB962C8B-B14F-4D97-AF65-F5344CB8AC3E}">
        <p14:creationId xmlns:p14="http://schemas.microsoft.com/office/powerpoint/2010/main" val="2176730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Characteristics</a:t>
            </a:r>
          </a:p>
          <a:p>
            <a:r>
              <a:rPr lang="en-US" dirty="0" smtClean="0">
                <a:solidFill>
                  <a:schemeClr val="accent1">
                    <a:lumMod val="50000"/>
                  </a:schemeClr>
                </a:solidFill>
              </a:rPr>
              <a:t>A mineral must have all 5 characteristics:</a:t>
            </a:r>
          </a:p>
          <a:p>
            <a:pPr lvl="1"/>
            <a:r>
              <a:rPr lang="en-US" dirty="0" smtClean="0">
                <a:solidFill>
                  <a:schemeClr val="accent1">
                    <a:lumMod val="50000"/>
                  </a:schemeClr>
                </a:solidFill>
              </a:rPr>
              <a:t>Naturally occurring</a:t>
            </a:r>
          </a:p>
          <a:p>
            <a:pPr lvl="1"/>
            <a:r>
              <a:rPr lang="en-US" dirty="0" smtClean="0">
                <a:solidFill>
                  <a:schemeClr val="accent1">
                    <a:lumMod val="50000"/>
                  </a:schemeClr>
                </a:solidFill>
              </a:rPr>
              <a:t>Inorganic</a:t>
            </a:r>
          </a:p>
          <a:p>
            <a:pPr lvl="1"/>
            <a:r>
              <a:rPr lang="en-US" dirty="0" smtClean="0">
                <a:solidFill>
                  <a:schemeClr val="accent1">
                    <a:lumMod val="50000"/>
                  </a:schemeClr>
                </a:solidFill>
              </a:rPr>
              <a:t>A solid</a:t>
            </a:r>
          </a:p>
          <a:p>
            <a:pPr lvl="1"/>
            <a:r>
              <a:rPr lang="en-US" dirty="0" smtClean="0">
                <a:solidFill>
                  <a:schemeClr val="accent1">
                    <a:lumMod val="50000"/>
                  </a:schemeClr>
                </a:solidFill>
              </a:rPr>
              <a:t>Specific chemical composition</a:t>
            </a:r>
          </a:p>
          <a:p>
            <a:pPr lvl="1"/>
            <a:r>
              <a:rPr lang="en-US" dirty="0" smtClean="0">
                <a:solidFill>
                  <a:schemeClr val="accent1">
                    <a:lumMod val="50000"/>
                  </a:schemeClr>
                </a:solidFill>
              </a:rPr>
              <a:t>Definite crystalline structure</a:t>
            </a:r>
            <a:endParaRPr lang="en-US" dirty="0">
              <a:solidFill>
                <a:schemeClr val="accent1">
                  <a:lumMod val="50000"/>
                </a:schemeClr>
              </a:solidFill>
            </a:endParaRPr>
          </a:p>
        </p:txBody>
      </p:sp>
    </p:spTree>
    <p:extLst>
      <p:ext uri="{BB962C8B-B14F-4D97-AF65-F5344CB8AC3E}">
        <p14:creationId xmlns:p14="http://schemas.microsoft.com/office/powerpoint/2010/main" val="1078352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Minerals from Magma</a:t>
            </a:r>
          </a:p>
          <a:p>
            <a:r>
              <a:rPr lang="en-US" dirty="0" smtClean="0">
                <a:solidFill>
                  <a:schemeClr val="accent1">
                    <a:lumMod val="50000"/>
                  </a:schemeClr>
                </a:solidFill>
              </a:rPr>
              <a:t>Minerals can form from the cooling of magma.</a:t>
            </a:r>
          </a:p>
          <a:p>
            <a:r>
              <a:rPr lang="en-US" dirty="0" smtClean="0">
                <a:solidFill>
                  <a:schemeClr val="accent1">
                    <a:lumMod val="50000"/>
                  </a:schemeClr>
                </a:solidFill>
              </a:rPr>
              <a:t>Magma is molten material found beneath Earth’s surface.</a:t>
            </a:r>
          </a:p>
          <a:p>
            <a:r>
              <a:rPr lang="en-US" dirty="0" smtClean="0">
                <a:solidFill>
                  <a:schemeClr val="accent1">
                    <a:lumMod val="50000"/>
                  </a:schemeClr>
                </a:solidFill>
              </a:rPr>
              <a:t>Small crystals form from rapidly cooling magma and large crystals form from slowly cooling magna.  </a:t>
            </a:r>
            <a:endParaRPr lang="en-US" dirty="0">
              <a:solidFill>
                <a:schemeClr val="accent1">
                  <a:lumMod val="50000"/>
                </a:schemeClr>
              </a:solidFill>
            </a:endParaRPr>
          </a:p>
        </p:txBody>
      </p:sp>
    </p:spTree>
    <p:extLst>
      <p:ext uri="{BB962C8B-B14F-4D97-AF65-F5344CB8AC3E}">
        <p14:creationId xmlns:p14="http://schemas.microsoft.com/office/powerpoint/2010/main" val="3315266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A given volume of water in a solution can dissolve only so much of a solid before the water becomes saturated.</a:t>
            </a:r>
          </a:p>
          <a:p>
            <a:pPr lvl="1"/>
            <a:r>
              <a:rPr lang="en-US" dirty="0" smtClean="0">
                <a:solidFill>
                  <a:schemeClr val="accent1">
                    <a:lumMod val="50000"/>
                  </a:schemeClr>
                </a:solidFill>
              </a:rPr>
              <a:t>If a solution become supersaturated, or overfilled, with another substance, mineral crystals may begin to precipitate, or drop out of solution.</a:t>
            </a:r>
          </a:p>
          <a:p>
            <a:pPr lvl="1"/>
            <a:r>
              <a:rPr lang="en-US" dirty="0" smtClean="0">
                <a:solidFill>
                  <a:schemeClr val="accent1">
                    <a:lumMod val="50000"/>
                  </a:schemeClr>
                </a:solidFill>
              </a:rPr>
              <a:t>When liquid evaporates from a supersaturated solution, the elements remain behind and may begin to arrange into crystals.</a:t>
            </a:r>
            <a:endParaRPr lang="en-US" dirty="0">
              <a:solidFill>
                <a:schemeClr val="accent1">
                  <a:lumMod val="50000"/>
                </a:schemeClr>
              </a:solidFill>
            </a:endParaRPr>
          </a:p>
        </p:txBody>
      </p:sp>
    </p:spTree>
    <p:extLst>
      <p:ext uri="{BB962C8B-B14F-4D97-AF65-F5344CB8AC3E}">
        <p14:creationId xmlns:p14="http://schemas.microsoft.com/office/powerpoint/2010/main" val="1401981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About 30 minerals are common in Earth’s crust.</a:t>
            </a:r>
          </a:p>
          <a:p>
            <a:r>
              <a:rPr lang="en-US" dirty="0" smtClean="0">
                <a:solidFill>
                  <a:schemeClr val="accent1">
                    <a:lumMod val="50000"/>
                  </a:schemeClr>
                </a:solidFill>
              </a:rPr>
              <a:t>The most common minerals are often referred to as rock-forming minerals because they make up most of the rocks found in Earth’s crust.</a:t>
            </a:r>
          </a:p>
          <a:p>
            <a:r>
              <a:rPr lang="en-US" dirty="0" smtClean="0">
                <a:solidFill>
                  <a:schemeClr val="accent1">
                    <a:lumMod val="50000"/>
                  </a:schemeClr>
                </a:solidFill>
              </a:rPr>
              <a:t>The vast majority of minerals are made up of the eight most common elements.</a:t>
            </a:r>
            <a:endParaRPr lang="en-US" dirty="0">
              <a:solidFill>
                <a:schemeClr val="accent1">
                  <a:lumMod val="50000"/>
                </a:schemeClr>
              </a:solidFill>
            </a:endParaRPr>
          </a:p>
        </p:txBody>
      </p:sp>
    </p:spTree>
    <p:extLst>
      <p:ext uri="{BB962C8B-B14F-4D97-AF65-F5344CB8AC3E}">
        <p14:creationId xmlns:p14="http://schemas.microsoft.com/office/powerpoint/2010/main" val="861448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Geologists rely on several relatively simple tests to identify minerals.</a:t>
            </a:r>
          </a:p>
          <a:p>
            <a:r>
              <a:rPr lang="en-US" dirty="0" smtClean="0">
                <a:solidFill>
                  <a:schemeClr val="accent1">
                    <a:lumMod val="50000"/>
                  </a:schemeClr>
                </a:solidFill>
              </a:rPr>
              <a:t>These tests are based upon a mineral’s physical and chemical properties.</a:t>
            </a:r>
          </a:p>
          <a:p>
            <a:r>
              <a:rPr lang="en-US" dirty="0" smtClean="0">
                <a:solidFill>
                  <a:schemeClr val="accent1">
                    <a:lumMod val="50000"/>
                  </a:schemeClr>
                </a:solidFill>
              </a:rPr>
              <a:t>It is usually best to use a combination of tests rather than just one to identify minerals.</a:t>
            </a:r>
            <a:endParaRPr lang="en-US" dirty="0">
              <a:solidFill>
                <a:schemeClr val="accent1">
                  <a:lumMod val="50000"/>
                </a:schemeClr>
              </a:solidFill>
            </a:endParaRPr>
          </a:p>
        </p:txBody>
      </p:sp>
    </p:spTree>
    <p:extLst>
      <p:ext uri="{BB962C8B-B14F-4D97-AF65-F5344CB8AC3E}">
        <p14:creationId xmlns:p14="http://schemas.microsoft.com/office/powerpoint/2010/main" val="1592334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295400"/>
            <a:ext cx="8229600" cy="4525963"/>
          </a:xfrm>
        </p:spPr>
        <p:txBody>
          <a:bodyPr/>
          <a:lstStyle/>
          <a:p>
            <a:pPr marL="0" indent="0">
              <a:buNone/>
            </a:pPr>
            <a:r>
              <a:rPr lang="en-US" b="1" i="1" dirty="0" smtClean="0">
                <a:solidFill>
                  <a:schemeClr val="accent1">
                    <a:lumMod val="50000"/>
                  </a:schemeClr>
                </a:solidFill>
              </a:rPr>
              <a:t>Color</a:t>
            </a:r>
          </a:p>
          <a:p>
            <a:r>
              <a:rPr lang="en-US" dirty="0" smtClean="0">
                <a:solidFill>
                  <a:schemeClr val="accent1">
                    <a:lumMod val="50000"/>
                  </a:schemeClr>
                </a:solidFill>
              </a:rPr>
              <a:t>One of the most noticeable characteristics of a mineral is its color.</a:t>
            </a:r>
          </a:p>
          <a:p>
            <a:r>
              <a:rPr lang="en-US" dirty="0" smtClean="0">
                <a:solidFill>
                  <a:schemeClr val="accent1">
                    <a:lumMod val="50000"/>
                  </a:schemeClr>
                </a:solidFill>
              </a:rPr>
              <a:t>Color is sometimes caused by the presence of trace elements or compounds within a mineral.</a:t>
            </a:r>
          </a:p>
          <a:p>
            <a:r>
              <a:rPr lang="en-US" dirty="0" smtClean="0">
                <a:solidFill>
                  <a:schemeClr val="accent1">
                    <a:lumMod val="50000"/>
                  </a:schemeClr>
                </a:solidFill>
              </a:rPr>
              <a:t>In general, color is one of the least reliable clues to a mineral’s identity.</a:t>
            </a:r>
            <a:endParaRPr lang="en-US" dirty="0">
              <a:solidFill>
                <a:schemeClr val="accent1">
                  <a:lumMod val="50000"/>
                </a:schemeClr>
              </a:solidFill>
            </a:endParaRPr>
          </a:p>
        </p:txBody>
      </p:sp>
    </p:spTree>
    <p:extLst>
      <p:ext uri="{BB962C8B-B14F-4D97-AF65-F5344CB8AC3E}">
        <p14:creationId xmlns:p14="http://schemas.microsoft.com/office/powerpoint/2010/main" val="325527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0070C0"/>
                </a:solidFill>
                <a:latin typeface="Comic Sans MS" pitchFamily="66" charset="0"/>
              </a:rPr>
              <a:t>Section 4.2 – Mineral Identification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b="1" i="1" dirty="0" smtClean="0">
                <a:solidFill>
                  <a:schemeClr val="accent1">
                    <a:lumMod val="50000"/>
                  </a:schemeClr>
                </a:solidFill>
              </a:rPr>
              <a:t>Luster</a:t>
            </a:r>
          </a:p>
          <a:p>
            <a:r>
              <a:rPr lang="en-US" dirty="0" smtClean="0">
                <a:solidFill>
                  <a:schemeClr val="accent1">
                    <a:lumMod val="50000"/>
                  </a:schemeClr>
                </a:solidFill>
              </a:rPr>
              <a:t>Luster is the way that a mineral reflects light from its surface</a:t>
            </a:r>
          </a:p>
          <a:p>
            <a:r>
              <a:rPr lang="en-US" dirty="0" smtClean="0">
                <a:solidFill>
                  <a:schemeClr val="accent1">
                    <a:lumMod val="50000"/>
                  </a:schemeClr>
                </a:solidFill>
              </a:rPr>
              <a:t>Luster is described as being either metallic or nonmetallic</a:t>
            </a:r>
          </a:p>
          <a:p>
            <a:r>
              <a:rPr lang="en-US" dirty="0" smtClean="0">
                <a:solidFill>
                  <a:schemeClr val="accent1">
                    <a:lumMod val="50000"/>
                  </a:schemeClr>
                </a:solidFill>
              </a:rPr>
              <a:t>Metallic luster describes shiny surfaces that reflect light like the chrome trim on cars</a:t>
            </a:r>
          </a:p>
          <a:p>
            <a:r>
              <a:rPr lang="en-US" dirty="0" smtClean="0">
                <a:solidFill>
                  <a:schemeClr val="accent1">
                    <a:lumMod val="50000"/>
                  </a:schemeClr>
                </a:solidFill>
              </a:rPr>
              <a:t>Nonmetallic luster might be described as dull, pearly, waxy or silky</a:t>
            </a:r>
            <a:endParaRPr lang="en-US" dirty="0">
              <a:solidFill>
                <a:schemeClr val="accent1">
                  <a:lumMod val="50000"/>
                </a:schemeClr>
              </a:solidFill>
            </a:endParaRPr>
          </a:p>
        </p:txBody>
      </p:sp>
    </p:spTree>
    <p:extLst>
      <p:ext uri="{BB962C8B-B14F-4D97-AF65-F5344CB8AC3E}">
        <p14:creationId xmlns:p14="http://schemas.microsoft.com/office/powerpoint/2010/main" val="831005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0070C0"/>
                </a:solidFill>
                <a:latin typeface="Comic Sans MS" pitchFamily="66" charset="0"/>
              </a:rPr>
              <a:t>Section 4.2 – Mineral Identification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a:xfrm>
            <a:off x="457200" y="1600200"/>
            <a:ext cx="8229600" cy="4525963"/>
          </a:xfrm>
        </p:spPr>
        <p:txBody>
          <a:bodyPr/>
          <a:lstStyle/>
          <a:p>
            <a:pPr marL="0" indent="0">
              <a:buNone/>
            </a:pPr>
            <a:r>
              <a:rPr lang="en-US" b="1" i="1" dirty="0" smtClean="0">
                <a:solidFill>
                  <a:schemeClr val="accent1">
                    <a:lumMod val="50000"/>
                  </a:schemeClr>
                </a:solidFill>
              </a:rPr>
              <a:t>Texture</a:t>
            </a:r>
          </a:p>
          <a:p>
            <a:r>
              <a:rPr lang="en-US" dirty="0" smtClean="0">
                <a:solidFill>
                  <a:schemeClr val="accent1">
                    <a:lumMod val="50000"/>
                  </a:schemeClr>
                </a:solidFill>
              </a:rPr>
              <a:t>Texture describes how a mineral feels to the touch.</a:t>
            </a:r>
          </a:p>
          <a:p>
            <a:r>
              <a:rPr lang="en-US" dirty="0" smtClean="0">
                <a:solidFill>
                  <a:schemeClr val="accent1">
                    <a:lumMod val="50000"/>
                  </a:schemeClr>
                </a:solidFill>
              </a:rPr>
              <a:t>The texture of a mineral might be described as smooth, rough, ragged, greasy, soapy, or glassy.</a:t>
            </a:r>
          </a:p>
          <a:p>
            <a:endParaRPr lang="en-US" dirty="0">
              <a:solidFill>
                <a:schemeClr val="accent1">
                  <a:lumMod val="50000"/>
                </a:schemeClr>
              </a:solidFill>
            </a:endParaRPr>
          </a:p>
        </p:txBody>
      </p:sp>
    </p:spTree>
    <p:extLst>
      <p:ext uri="{BB962C8B-B14F-4D97-AF65-F5344CB8AC3E}">
        <p14:creationId xmlns:p14="http://schemas.microsoft.com/office/powerpoint/2010/main" val="2183772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371600"/>
            <a:ext cx="8229600" cy="4800600"/>
          </a:xfrm>
        </p:spPr>
        <p:txBody>
          <a:bodyPr>
            <a:normAutofit lnSpcReduction="10000"/>
          </a:bodyPr>
          <a:lstStyle/>
          <a:p>
            <a:pPr marL="0" indent="0">
              <a:buNone/>
            </a:pPr>
            <a:r>
              <a:rPr lang="en-US" b="1" i="1" dirty="0" smtClean="0">
                <a:solidFill>
                  <a:schemeClr val="accent1">
                    <a:lumMod val="50000"/>
                  </a:schemeClr>
                </a:solidFill>
              </a:rPr>
              <a:t>Streak</a:t>
            </a:r>
          </a:p>
          <a:p>
            <a:r>
              <a:rPr lang="en-US" dirty="0" smtClean="0">
                <a:solidFill>
                  <a:schemeClr val="accent1">
                    <a:lumMod val="50000"/>
                  </a:schemeClr>
                </a:solidFill>
              </a:rPr>
              <a:t>Streak is the color of a mineral when it is broken up and powdered.</a:t>
            </a:r>
          </a:p>
          <a:p>
            <a:r>
              <a:rPr lang="en-US" dirty="0" smtClean="0">
                <a:solidFill>
                  <a:schemeClr val="accent1">
                    <a:lumMod val="50000"/>
                  </a:schemeClr>
                </a:solidFill>
              </a:rPr>
              <a:t>Sometimes, a mineral’s streak does not match the mineral’s external color.</a:t>
            </a:r>
          </a:p>
          <a:p>
            <a:r>
              <a:rPr lang="en-US" dirty="0" smtClean="0">
                <a:solidFill>
                  <a:schemeClr val="accent1">
                    <a:lumMod val="50000"/>
                  </a:schemeClr>
                </a:solidFill>
              </a:rPr>
              <a:t>A mineral’s streak rarely changes, even if it is weathered or its external color varies slightly.  This is a good way to identify the mineral.</a:t>
            </a:r>
          </a:p>
          <a:p>
            <a:r>
              <a:rPr lang="en-US" dirty="0" smtClean="0">
                <a:solidFill>
                  <a:schemeClr val="accent1">
                    <a:lumMod val="50000"/>
                  </a:schemeClr>
                </a:solidFill>
              </a:rPr>
              <a:t>A streak plate is used to test the streak.</a:t>
            </a:r>
            <a:endParaRPr lang="en-US" dirty="0">
              <a:solidFill>
                <a:schemeClr val="accent1">
                  <a:lumMod val="50000"/>
                </a:schemeClr>
              </a:solidFill>
            </a:endParaRPr>
          </a:p>
        </p:txBody>
      </p:sp>
    </p:spTree>
    <p:extLst>
      <p:ext uri="{BB962C8B-B14F-4D97-AF65-F5344CB8AC3E}">
        <p14:creationId xmlns:p14="http://schemas.microsoft.com/office/powerpoint/2010/main" val="1295911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smtClean="0">
                <a:solidFill>
                  <a:schemeClr val="accent1">
                    <a:lumMod val="50000"/>
                  </a:schemeClr>
                </a:solidFill>
              </a:rPr>
              <a:t>Hardness</a:t>
            </a:r>
          </a:p>
          <a:p>
            <a:r>
              <a:rPr lang="en-US" dirty="0" smtClean="0">
                <a:solidFill>
                  <a:schemeClr val="accent1">
                    <a:lumMod val="50000"/>
                  </a:schemeClr>
                </a:solidFill>
              </a:rPr>
              <a:t>Hardness is one of the most useful and reliable test for identifying minerals.</a:t>
            </a:r>
          </a:p>
          <a:p>
            <a:r>
              <a:rPr lang="en-US" dirty="0" smtClean="0">
                <a:solidFill>
                  <a:schemeClr val="accent1">
                    <a:lumMod val="50000"/>
                  </a:schemeClr>
                </a:solidFill>
              </a:rPr>
              <a:t>Hardness is a measure of how easily a mineral can be scratched.</a:t>
            </a:r>
          </a:p>
          <a:p>
            <a:r>
              <a:rPr lang="en-US" dirty="0" smtClean="0">
                <a:solidFill>
                  <a:schemeClr val="accent1">
                    <a:lumMod val="50000"/>
                  </a:schemeClr>
                </a:solidFill>
              </a:rPr>
              <a:t>German geologist Friedrich </a:t>
            </a:r>
            <a:r>
              <a:rPr lang="en-US" dirty="0" err="1" smtClean="0">
                <a:solidFill>
                  <a:schemeClr val="accent1">
                    <a:lumMod val="50000"/>
                  </a:schemeClr>
                </a:solidFill>
              </a:rPr>
              <a:t>Mohs</a:t>
            </a:r>
            <a:r>
              <a:rPr lang="en-US" dirty="0" smtClean="0">
                <a:solidFill>
                  <a:schemeClr val="accent1">
                    <a:lumMod val="50000"/>
                  </a:schemeClr>
                </a:solidFill>
              </a:rPr>
              <a:t> developed a scale in which an unknown mineral’s hardness can be compared to the know hardness of ten minerals.</a:t>
            </a:r>
            <a:r>
              <a:rPr lang="en-US" b="1" i="1" dirty="0" smtClean="0">
                <a:solidFill>
                  <a:schemeClr val="accent1">
                    <a:lumMod val="50000"/>
                  </a:schemeClr>
                </a:solidFill>
              </a:rPr>
              <a:t/>
            </a:r>
            <a:br>
              <a:rPr lang="en-US" b="1" i="1" dirty="0" smtClean="0">
                <a:solidFill>
                  <a:schemeClr val="accent1">
                    <a:lumMod val="50000"/>
                  </a:schemeClr>
                </a:solidFill>
              </a:rPr>
            </a:br>
            <a:endParaRPr lang="en-US" b="1" i="1" dirty="0">
              <a:solidFill>
                <a:schemeClr val="accent1">
                  <a:lumMod val="50000"/>
                </a:schemeClr>
              </a:solidFill>
            </a:endParaRPr>
          </a:p>
        </p:txBody>
      </p:sp>
    </p:spTree>
    <p:extLst>
      <p:ext uri="{BB962C8B-B14F-4D97-AF65-F5344CB8AC3E}">
        <p14:creationId xmlns:p14="http://schemas.microsoft.com/office/powerpoint/2010/main" val="262688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990600"/>
          </a:xfrm>
        </p:spPr>
        <p:txBody>
          <a:bodyPr>
            <a:normAutofit fontScale="90000"/>
          </a:bodyPr>
          <a:lstStyle/>
          <a:p>
            <a:r>
              <a:rPr lang="en-US" sz="3600" b="1" i="1" dirty="0" smtClean="0">
                <a:solidFill>
                  <a:srgbClr val="0070C0"/>
                </a:solidFill>
                <a:latin typeface="Comic Sans MS" pitchFamily="66" charset="0"/>
              </a:rPr>
              <a:t>Section 3.1 – What are elements?</a:t>
            </a:r>
            <a:endParaRPr lang="en-US" sz="3600" b="1" i="1" dirty="0">
              <a:solidFill>
                <a:srgbClr val="0070C0"/>
              </a:solidFill>
              <a:latin typeface="Comic Sans MS" pitchFamily="66" charset="0"/>
            </a:endParaRPr>
          </a:p>
        </p:txBody>
      </p:sp>
      <p:sp>
        <p:nvSpPr>
          <p:cNvPr id="3" name="Content Placeholder 2"/>
          <p:cNvSpPr>
            <a:spLocks noGrp="1"/>
          </p:cNvSpPr>
          <p:nvPr>
            <p:ph idx="1"/>
          </p:nvPr>
        </p:nvSpPr>
        <p:spPr/>
        <p:txBody>
          <a:bodyPr/>
          <a:lstStyle/>
          <a:p>
            <a:pPr marL="0" indent="0">
              <a:buNone/>
            </a:pPr>
            <a:r>
              <a:rPr lang="en-US" b="1" dirty="0" smtClean="0">
                <a:solidFill>
                  <a:schemeClr val="tx2">
                    <a:lumMod val="50000"/>
                  </a:schemeClr>
                </a:solidFill>
              </a:rPr>
              <a:t>Elements are made of atoms</a:t>
            </a:r>
          </a:p>
          <a:p>
            <a:r>
              <a:rPr lang="en-US" dirty="0" smtClean="0">
                <a:solidFill>
                  <a:schemeClr val="tx2">
                    <a:lumMod val="50000"/>
                  </a:schemeClr>
                </a:solidFill>
              </a:rPr>
              <a:t>An atom is the smallest particle of an element that has all of the characteristics of that element.</a:t>
            </a:r>
          </a:p>
          <a:p>
            <a:pPr lvl="1"/>
            <a:r>
              <a:rPr lang="en-US" dirty="0" smtClean="0">
                <a:solidFill>
                  <a:schemeClr val="tx2">
                    <a:lumMod val="50000"/>
                  </a:schemeClr>
                </a:solidFill>
              </a:rPr>
              <a:t>All atoms consist of even smaller particles: protons, neutrons and electrons.</a:t>
            </a:r>
            <a:endParaRPr lang="en-US" dirty="0">
              <a:solidFill>
                <a:schemeClr val="tx2">
                  <a:lumMod val="50000"/>
                </a:schemeClr>
              </a:solidFill>
            </a:endParaRPr>
          </a:p>
        </p:txBody>
      </p:sp>
    </p:spTree>
    <p:extLst>
      <p:ext uri="{BB962C8B-B14F-4D97-AF65-F5344CB8AC3E}">
        <p14:creationId xmlns:p14="http://schemas.microsoft.com/office/powerpoint/2010/main" val="2646016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Hardness</a:t>
            </a:r>
          </a:p>
          <a:p>
            <a:r>
              <a:rPr lang="en-US" dirty="0" smtClean="0">
                <a:solidFill>
                  <a:schemeClr val="accent1">
                    <a:lumMod val="50000"/>
                  </a:schemeClr>
                </a:solidFill>
              </a:rPr>
              <a:t>Any mineral with a greater hardness than another mineral can scratch that softer mineral.</a:t>
            </a:r>
          </a:p>
          <a:p>
            <a:r>
              <a:rPr lang="en-US" dirty="0" smtClean="0">
                <a:solidFill>
                  <a:schemeClr val="accent1">
                    <a:lumMod val="50000"/>
                  </a:schemeClr>
                </a:solidFill>
              </a:rPr>
              <a:t>1-10 scale: 1 = soft, crumbles; 10 = Diamond, nothing can scratch it</a:t>
            </a:r>
          </a:p>
        </p:txBody>
      </p:sp>
    </p:spTree>
    <p:extLst>
      <p:ext uri="{BB962C8B-B14F-4D97-AF65-F5344CB8AC3E}">
        <p14:creationId xmlns:p14="http://schemas.microsoft.com/office/powerpoint/2010/main" val="4004547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533400" y="1447800"/>
            <a:ext cx="8229600" cy="4525963"/>
          </a:xfrm>
        </p:spPr>
        <p:txBody>
          <a:bodyPr/>
          <a:lstStyle/>
          <a:p>
            <a:pPr marL="0" indent="0">
              <a:buNone/>
            </a:pPr>
            <a:r>
              <a:rPr lang="en-US" b="1" i="1" dirty="0" smtClean="0">
                <a:solidFill>
                  <a:schemeClr val="accent1">
                    <a:lumMod val="50000"/>
                  </a:schemeClr>
                </a:solidFill>
              </a:rPr>
              <a:t>Hardness</a:t>
            </a:r>
          </a:p>
          <a:p>
            <a:pPr marL="0" indent="0">
              <a:buNone/>
            </a:pPr>
            <a:endParaRPr lang="en-US"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62467197"/>
              </p:ext>
            </p:extLst>
          </p:nvPr>
        </p:nvGraphicFramePr>
        <p:xfrm>
          <a:off x="1524000" y="2057400"/>
          <a:ext cx="6553200" cy="3235960"/>
        </p:xfrm>
        <a:graphic>
          <a:graphicData uri="http://schemas.openxmlformats.org/drawingml/2006/table">
            <a:tbl>
              <a:tblPr firstRow="1" bandRow="1">
                <a:tableStyleId>{5C22544A-7EE6-4342-B048-85BDC9FD1C3A}</a:tableStyleId>
              </a:tblPr>
              <a:tblGrid>
                <a:gridCol w="2184400"/>
                <a:gridCol w="2184400"/>
                <a:gridCol w="2184400"/>
              </a:tblGrid>
              <a:tr h="624840">
                <a:tc gridSpan="2">
                  <a:txBody>
                    <a:bodyPr/>
                    <a:lstStyle/>
                    <a:p>
                      <a:pPr algn="ctr"/>
                      <a:r>
                        <a:rPr lang="en-US" sz="3200" dirty="0" smtClean="0"/>
                        <a:t>Hardness of Mineral</a:t>
                      </a:r>
                      <a:endParaRPr lang="en-US" sz="3200" dirty="0"/>
                    </a:p>
                  </a:txBody>
                  <a:tcPr/>
                </a:tc>
                <a:tc hMerge="1">
                  <a:txBody>
                    <a:bodyPr/>
                    <a:lstStyle/>
                    <a:p>
                      <a:endParaRPr lang="en-US" dirty="0"/>
                    </a:p>
                  </a:txBody>
                  <a:tcPr/>
                </a:tc>
                <a:tc>
                  <a:txBody>
                    <a:bodyPr/>
                    <a:lstStyle/>
                    <a:p>
                      <a:r>
                        <a:rPr lang="en-US" dirty="0" smtClean="0"/>
                        <a:t>Hardness of Common</a:t>
                      </a:r>
                      <a:r>
                        <a:rPr lang="en-US" baseline="0" dirty="0" smtClean="0"/>
                        <a:t> Objects</a:t>
                      </a:r>
                      <a:endParaRPr lang="en-US" dirty="0"/>
                    </a:p>
                  </a:txBody>
                  <a:tcPr/>
                </a:tc>
              </a:tr>
              <a:tr h="370840">
                <a:tc>
                  <a:txBody>
                    <a:bodyPr/>
                    <a:lstStyle/>
                    <a:p>
                      <a:pPr algn="ctr"/>
                      <a:r>
                        <a:rPr lang="en-US" dirty="0" smtClean="0"/>
                        <a:t>Talc</a:t>
                      </a:r>
                      <a:endParaRPr lang="en-US" dirty="0"/>
                    </a:p>
                  </a:txBody>
                  <a:tcPr/>
                </a:tc>
                <a:tc>
                  <a:txBody>
                    <a:bodyPr/>
                    <a:lstStyle/>
                    <a:p>
                      <a:pPr algn="ctr"/>
                      <a:r>
                        <a:rPr lang="en-US" dirty="0" smtClean="0"/>
                        <a:t>1</a:t>
                      </a:r>
                    </a:p>
                  </a:txBody>
                  <a:tcPr/>
                </a:tc>
                <a:tc>
                  <a:txBody>
                    <a:bodyPr/>
                    <a:lstStyle/>
                    <a:p>
                      <a:pPr algn="ctr"/>
                      <a:endParaRPr lang="en-US" dirty="0"/>
                    </a:p>
                  </a:txBody>
                  <a:tcPr/>
                </a:tc>
              </a:tr>
              <a:tr h="370840">
                <a:tc>
                  <a:txBody>
                    <a:bodyPr/>
                    <a:lstStyle/>
                    <a:p>
                      <a:pPr algn="ctr"/>
                      <a:r>
                        <a:rPr lang="en-US" dirty="0" smtClean="0"/>
                        <a:t>Gypsum</a:t>
                      </a:r>
                      <a:endParaRPr lang="en-US" dirty="0"/>
                    </a:p>
                  </a:txBody>
                  <a:tcPr/>
                </a:tc>
                <a:tc>
                  <a:txBody>
                    <a:bodyPr/>
                    <a:lstStyle/>
                    <a:p>
                      <a:pPr algn="ctr"/>
                      <a:r>
                        <a:rPr lang="en-US" dirty="0" smtClean="0"/>
                        <a:t>2</a:t>
                      </a:r>
                      <a:endParaRPr lang="en-US" dirty="0"/>
                    </a:p>
                  </a:txBody>
                  <a:tcPr/>
                </a:tc>
                <a:tc>
                  <a:txBody>
                    <a:bodyPr/>
                    <a:lstStyle/>
                    <a:p>
                      <a:pPr algn="ctr"/>
                      <a:r>
                        <a:rPr lang="en-US" dirty="0" smtClean="0"/>
                        <a:t>Fingernail (2.5)</a:t>
                      </a:r>
                      <a:endParaRPr lang="en-US" dirty="0"/>
                    </a:p>
                  </a:txBody>
                  <a:tcPr/>
                </a:tc>
              </a:tr>
              <a:tr h="370840">
                <a:tc>
                  <a:txBody>
                    <a:bodyPr/>
                    <a:lstStyle/>
                    <a:p>
                      <a:pPr algn="ctr"/>
                      <a:r>
                        <a:rPr lang="en-US" dirty="0" smtClean="0"/>
                        <a:t>Calcite</a:t>
                      </a:r>
                      <a:endParaRPr lang="en-US" dirty="0"/>
                    </a:p>
                  </a:txBody>
                  <a:tcPr/>
                </a:tc>
                <a:tc>
                  <a:txBody>
                    <a:bodyPr/>
                    <a:lstStyle/>
                    <a:p>
                      <a:pPr algn="ctr"/>
                      <a:r>
                        <a:rPr lang="en-US" dirty="0" smtClean="0"/>
                        <a:t>3</a:t>
                      </a:r>
                      <a:endParaRPr lang="en-US" dirty="0"/>
                    </a:p>
                  </a:txBody>
                  <a:tcPr/>
                </a:tc>
                <a:tc>
                  <a:txBody>
                    <a:bodyPr/>
                    <a:lstStyle/>
                    <a:p>
                      <a:pPr algn="ctr"/>
                      <a:r>
                        <a:rPr lang="en-US" dirty="0" smtClean="0"/>
                        <a:t>Piece of copper (3.5)</a:t>
                      </a:r>
                      <a:endParaRPr lang="en-US" dirty="0"/>
                    </a:p>
                  </a:txBody>
                  <a:tcPr/>
                </a:tc>
              </a:tr>
              <a:tr h="370840">
                <a:tc>
                  <a:txBody>
                    <a:bodyPr/>
                    <a:lstStyle/>
                    <a:p>
                      <a:pPr algn="ctr"/>
                      <a:r>
                        <a:rPr lang="en-US" dirty="0" smtClean="0"/>
                        <a:t>Fluorite</a:t>
                      </a:r>
                      <a:endParaRPr lang="en-US" dirty="0"/>
                    </a:p>
                  </a:txBody>
                  <a:tcPr/>
                </a:tc>
                <a:tc>
                  <a:txBody>
                    <a:bodyPr/>
                    <a:lstStyle/>
                    <a:p>
                      <a:pPr algn="ctr"/>
                      <a:r>
                        <a:rPr lang="en-US" dirty="0" smtClean="0"/>
                        <a:t>4</a:t>
                      </a:r>
                      <a:endParaRPr lang="en-US" dirty="0"/>
                    </a:p>
                  </a:txBody>
                  <a:tcPr/>
                </a:tc>
                <a:tc>
                  <a:txBody>
                    <a:bodyPr/>
                    <a:lstStyle/>
                    <a:p>
                      <a:pPr algn="ctr"/>
                      <a:r>
                        <a:rPr lang="en-US" dirty="0" smtClean="0"/>
                        <a:t>Iron nail (4.5)</a:t>
                      </a:r>
                      <a:endParaRPr lang="en-US" dirty="0"/>
                    </a:p>
                  </a:txBody>
                  <a:tcPr/>
                </a:tc>
              </a:tr>
              <a:tr h="370840">
                <a:tc>
                  <a:txBody>
                    <a:bodyPr/>
                    <a:lstStyle/>
                    <a:p>
                      <a:pPr algn="ctr"/>
                      <a:r>
                        <a:rPr lang="en-US" dirty="0" smtClean="0"/>
                        <a:t>Apatite</a:t>
                      </a:r>
                      <a:endParaRPr lang="en-US" dirty="0"/>
                    </a:p>
                  </a:txBody>
                  <a:tcPr/>
                </a:tc>
                <a:tc>
                  <a:txBody>
                    <a:bodyPr/>
                    <a:lstStyle/>
                    <a:p>
                      <a:pPr algn="ctr"/>
                      <a:r>
                        <a:rPr lang="en-US" dirty="0" smtClean="0"/>
                        <a:t>5</a:t>
                      </a:r>
                      <a:endParaRPr lang="en-US" dirty="0"/>
                    </a:p>
                  </a:txBody>
                  <a:tcPr/>
                </a:tc>
                <a:tc>
                  <a:txBody>
                    <a:bodyPr/>
                    <a:lstStyle/>
                    <a:p>
                      <a:pPr algn="ctr"/>
                      <a:r>
                        <a:rPr lang="en-US" dirty="0" smtClean="0"/>
                        <a:t>Glass (5.5)</a:t>
                      </a:r>
                      <a:endParaRPr lang="en-US" dirty="0"/>
                    </a:p>
                  </a:txBody>
                  <a:tcPr/>
                </a:tc>
              </a:tr>
              <a:tr h="370840">
                <a:tc>
                  <a:txBody>
                    <a:bodyPr/>
                    <a:lstStyle/>
                    <a:p>
                      <a:pPr algn="ctr"/>
                      <a:r>
                        <a:rPr lang="en-US" dirty="0" smtClean="0"/>
                        <a:t>Feldspar</a:t>
                      </a:r>
                      <a:endParaRPr lang="en-US" dirty="0"/>
                    </a:p>
                  </a:txBody>
                  <a:tcPr/>
                </a:tc>
                <a:tc>
                  <a:txBody>
                    <a:bodyPr/>
                    <a:lstStyle/>
                    <a:p>
                      <a:pPr algn="ctr"/>
                      <a:r>
                        <a:rPr lang="en-US" dirty="0" smtClean="0"/>
                        <a:t>6</a:t>
                      </a:r>
                      <a:endParaRPr lang="en-US" dirty="0"/>
                    </a:p>
                  </a:txBody>
                  <a:tcPr/>
                </a:tc>
                <a:tc>
                  <a:txBody>
                    <a:bodyPr/>
                    <a:lstStyle/>
                    <a:p>
                      <a:pPr algn="ctr"/>
                      <a:r>
                        <a:rPr lang="en-US" dirty="0" smtClean="0"/>
                        <a:t>Steel</a:t>
                      </a:r>
                      <a:r>
                        <a:rPr lang="en-US" baseline="0" dirty="0" smtClean="0"/>
                        <a:t> file (6.5)</a:t>
                      </a:r>
                      <a:endParaRPr lang="en-US" dirty="0"/>
                    </a:p>
                  </a:txBody>
                  <a:tcPr/>
                </a:tc>
              </a:tr>
              <a:tr h="370840">
                <a:tc>
                  <a:txBody>
                    <a:bodyPr/>
                    <a:lstStyle/>
                    <a:p>
                      <a:pPr algn="ctr"/>
                      <a:r>
                        <a:rPr lang="en-US" dirty="0" smtClean="0"/>
                        <a:t>Quartz</a:t>
                      </a:r>
                      <a:endParaRPr lang="en-US" dirty="0"/>
                    </a:p>
                  </a:txBody>
                  <a:tcPr/>
                </a:tc>
                <a:tc>
                  <a:txBody>
                    <a:bodyPr/>
                    <a:lstStyle/>
                    <a:p>
                      <a:pPr algn="ctr"/>
                      <a:r>
                        <a:rPr lang="en-US" dirty="0" smtClean="0"/>
                        <a:t>7</a:t>
                      </a:r>
                      <a:endParaRPr lang="en-US" dirty="0"/>
                    </a:p>
                  </a:txBody>
                  <a:tcPr/>
                </a:tc>
                <a:tc>
                  <a:txBody>
                    <a:bodyPr/>
                    <a:lstStyle/>
                    <a:p>
                      <a:pPr algn="ctr"/>
                      <a:r>
                        <a:rPr lang="en-US" dirty="0" smtClean="0"/>
                        <a:t>Streak plate (7)</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1873981"/>
              </p:ext>
            </p:extLst>
          </p:nvPr>
        </p:nvGraphicFramePr>
        <p:xfrm>
          <a:off x="1524000" y="5257800"/>
          <a:ext cx="6553200" cy="1381760"/>
        </p:xfrm>
        <a:graphic>
          <a:graphicData uri="http://schemas.openxmlformats.org/drawingml/2006/table">
            <a:tbl>
              <a:tblPr firstRow="1" bandRow="1">
                <a:tableStyleId>{5C22544A-7EE6-4342-B048-85BDC9FD1C3A}</a:tableStyleId>
              </a:tblPr>
              <a:tblGrid>
                <a:gridCol w="2184400"/>
                <a:gridCol w="2184400"/>
                <a:gridCol w="2184400"/>
              </a:tblGrid>
              <a:tr h="370840">
                <a:tc>
                  <a:txBody>
                    <a:bodyPr/>
                    <a:lstStyle/>
                    <a:p>
                      <a:pPr algn="ctr"/>
                      <a:r>
                        <a:rPr lang="en-US" b="0" dirty="0" smtClean="0">
                          <a:solidFill>
                            <a:schemeClr val="tx1"/>
                          </a:solidFill>
                        </a:rPr>
                        <a:t>Topaz</a:t>
                      </a:r>
                      <a:endParaRPr lang="en-US" b="0" dirty="0">
                        <a:solidFill>
                          <a:schemeClr val="tx1"/>
                        </a:solidFill>
                      </a:endParaRPr>
                    </a:p>
                  </a:txBody>
                  <a:tcPr/>
                </a:tc>
                <a:tc>
                  <a:txBody>
                    <a:bodyPr/>
                    <a:lstStyle/>
                    <a:p>
                      <a:pPr algn="ctr"/>
                      <a:r>
                        <a:rPr lang="en-US" b="0" dirty="0" smtClean="0">
                          <a:solidFill>
                            <a:schemeClr val="tx1"/>
                          </a:solidFill>
                        </a:rPr>
                        <a:t>8</a:t>
                      </a:r>
                      <a:endParaRPr lang="en-US" b="0" dirty="0">
                        <a:solidFill>
                          <a:schemeClr val="tx1"/>
                        </a:solidFill>
                      </a:endParaRPr>
                    </a:p>
                  </a:txBody>
                  <a:tcPr/>
                </a:tc>
                <a:tc>
                  <a:txBody>
                    <a:bodyPr/>
                    <a:lstStyle/>
                    <a:p>
                      <a:pPr algn="ctr"/>
                      <a:r>
                        <a:rPr lang="en-US" b="0" dirty="0" smtClean="0">
                          <a:solidFill>
                            <a:schemeClr val="tx1"/>
                          </a:solidFill>
                        </a:rPr>
                        <a:t>Scratches Quartz</a:t>
                      </a:r>
                      <a:endParaRPr lang="en-US" b="0" dirty="0">
                        <a:solidFill>
                          <a:schemeClr val="tx1"/>
                        </a:solidFill>
                      </a:endParaRPr>
                    </a:p>
                  </a:txBody>
                  <a:tcPr/>
                </a:tc>
              </a:tr>
              <a:tr h="370840">
                <a:tc>
                  <a:txBody>
                    <a:bodyPr/>
                    <a:lstStyle/>
                    <a:p>
                      <a:pPr algn="ctr"/>
                      <a:r>
                        <a:rPr lang="en-US" dirty="0" smtClean="0"/>
                        <a:t>Corundum</a:t>
                      </a:r>
                      <a:endParaRPr lang="en-US" dirty="0"/>
                    </a:p>
                  </a:txBody>
                  <a:tcPr/>
                </a:tc>
                <a:tc>
                  <a:txBody>
                    <a:bodyPr/>
                    <a:lstStyle/>
                    <a:p>
                      <a:pPr algn="ctr"/>
                      <a:r>
                        <a:rPr lang="en-US" dirty="0" smtClean="0"/>
                        <a:t>9</a:t>
                      </a:r>
                      <a:endParaRPr lang="en-US" dirty="0"/>
                    </a:p>
                  </a:txBody>
                  <a:tcPr/>
                </a:tc>
                <a:tc>
                  <a:txBody>
                    <a:bodyPr/>
                    <a:lstStyle/>
                    <a:p>
                      <a:pPr algn="ctr"/>
                      <a:r>
                        <a:rPr lang="en-US" dirty="0" smtClean="0"/>
                        <a:t>Scratches</a:t>
                      </a:r>
                      <a:r>
                        <a:rPr lang="en-US" baseline="0" dirty="0" smtClean="0"/>
                        <a:t> Topaz</a:t>
                      </a:r>
                      <a:endParaRPr lang="en-US" dirty="0"/>
                    </a:p>
                  </a:txBody>
                  <a:tcPr/>
                </a:tc>
              </a:tr>
              <a:tr h="370840">
                <a:tc>
                  <a:txBody>
                    <a:bodyPr/>
                    <a:lstStyle/>
                    <a:p>
                      <a:pPr algn="ctr"/>
                      <a:r>
                        <a:rPr lang="en-US" dirty="0" smtClean="0"/>
                        <a:t>Diamond</a:t>
                      </a:r>
                      <a:endParaRPr lang="en-US" dirty="0"/>
                    </a:p>
                  </a:txBody>
                  <a:tcPr/>
                </a:tc>
                <a:tc>
                  <a:txBody>
                    <a:bodyPr/>
                    <a:lstStyle/>
                    <a:p>
                      <a:pPr algn="ctr"/>
                      <a:r>
                        <a:rPr lang="en-US" dirty="0" smtClean="0"/>
                        <a:t>10</a:t>
                      </a:r>
                      <a:endParaRPr lang="en-US" dirty="0"/>
                    </a:p>
                  </a:txBody>
                  <a:tcPr/>
                </a:tc>
                <a:tc>
                  <a:txBody>
                    <a:bodyPr/>
                    <a:lstStyle/>
                    <a:p>
                      <a:pPr algn="ctr"/>
                      <a:r>
                        <a:rPr lang="en-US" dirty="0" smtClean="0"/>
                        <a:t>Scratches all common</a:t>
                      </a:r>
                      <a:r>
                        <a:rPr lang="en-US" baseline="0" dirty="0" smtClean="0"/>
                        <a:t> materials</a:t>
                      </a:r>
                      <a:endParaRPr lang="en-US" dirty="0"/>
                    </a:p>
                  </a:txBody>
                  <a:tcPr/>
                </a:tc>
              </a:tr>
            </a:tbl>
          </a:graphicData>
        </a:graphic>
      </p:graphicFrame>
    </p:spTree>
    <p:extLst>
      <p:ext uri="{BB962C8B-B14F-4D97-AF65-F5344CB8AC3E}">
        <p14:creationId xmlns:p14="http://schemas.microsoft.com/office/powerpoint/2010/main" val="1088900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381000"/>
            <a:ext cx="2505075" cy="1828800"/>
          </a:xfrm>
        </p:spPr>
      </p:pic>
      <p:sp>
        <p:nvSpPr>
          <p:cNvPr id="5" name="TextBox 4"/>
          <p:cNvSpPr txBox="1"/>
          <p:nvPr/>
        </p:nvSpPr>
        <p:spPr>
          <a:xfrm>
            <a:off x="762000" y="2345778"/>
            <a:ext cx="1600200" cy="400110"/>
          </a:xfrm>
          <a:prstGeom prst="rect">
            <a:avLst/>
          </a:prstGeom>
          <a:noFill/>
        </p:spPr>
        <p:txBody>
          <a:bodyPr wrap="square" rtlCol="0">
            <a:spAutoFit/>
          </a:bodyPr>
          <a:lstStyle/>
          <a:p>
            <a:pPr algn="ctr"/>
            <a:r>
              <a:rPr lang="en-US" sz="2000" b="1" dirty="0" smtClean="0"/>
              <a:t>Talc</a:t>
            </a:r>
            <a:endParaRPr lang="en-US" sz="20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1" y="351293"/>
            <a:ext cx="1981200" cy="1869704"/>
          </a:xfrm>
          <a:prstGeom prst="rect">
            <a:avLst/>
          </a:prstGeom>
        </p:spPr>
      </p:pic>
      <p:sp>
        <p:nvSpPr>
          <p:cNvPr id="7" name="TextBox 6"/>
          <p:cNvSpPr txBox="1"/>
          <p:nvPr/>
        </p:nvSpPr>
        <p:spPr>
          <a:xfrm>
            <a:off x="3797929" y="2396472"/>
            <a:ext cx="1295400" cy="400110"/>
          </a:xfrm>
          <a:prstGeom prst="rect">
            <a:avLst/>
          </a:prstGeom>
          <a:noFill/>
        </p:spPr>
        <p:txBody>
          <a:bodyPr wrap="square" rtlCol="0">
            <a:spAutoFit/>
          </a:bodyPr>
          <a:lstStyle/>
          <a:p>
            <a:pPr algn="ctr"/>
            <a:r>
              <a:rPr lang="en-US" sz="2000" b="1" dirty="0" smtClean="0"/>
              <a:t>Gypsum</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351292"/>
            <a:ext cx="2744739" cy="1838975"/>
          </a:xfrm>
          <a:prstGeom prst="rect">
            <a:avLst/>
          </a:prstGeom>
        </p:spPr>
      </p:pic>
      <p:sp>
        <p:nvSpPr>
          <p:cNvPr id="9" name="TextBox 8"/>
          <p:cNvSpPr txBox="1"/>
          <p:nvPr/>
        </p:nvSpPr>
        <p:spPr>
          <a:xfrm>
            <a:off x="6484545" y="2396472"/>
            <a:ext cx="1752600" cy="400110"/>
          </a:xfrm>
          <a:prstGeom prst="rect">
            <a:avLst/>
          </a:prstGeom>
          <a:noFill/>
        </p:spPr>
        <p:txBody>
          <a:bodyPr wrap="square" rtlCol="0">
            <a:spAutoFit/>
          </a:bodyPr>
          <a:lstStyle/>
          <a:p>
            <a:pPr algn="ctr"/>
            <a:r>
              <a:rPr lang="en-US" sz="2000" b="1" dirty="0" smtClean="0"/>
              <a:t>Calcite</a:t>
            </a:r>
            <a:endParaRPr lang="en-US" sz="2000" b="1"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7400" y="3276600"/>
            <a:ext cx="2133600" cy="2029239"/>
          </a:xfrm>
          <a:prstGeom prst="rect">
            <a:avLst/>
          </a:prstGeom>
        </p:spPr>
      </p:pic>
      <p:sp>
        <p:nvSpPr>
          <p:cNvPr id="11" name="TextBox 10"/>
          <p:cNvSpPr txBox="1"/>
          <p:nvPr/>
        </p:nvSpPr>
        <p:spPr>
          <a:xfrm>
            <a:off x="2209800" y="5562600"/>
            <a:ext cx="1905000" cy="400110"/>
          </a:xfrm>
          <a:prstGeom prst="rect">
            <a:avLst/>
          </a:prstGeom>
          <a:noFill/>
        </p:spPr>
        <p:txBody>
          <a:bodyPr wrap="square" rtlCol="0">
            <a:spAutoFit/>
          </a:bodyPr>
          <a:lstStyle/>
          <a:p>
            <a:pPr algn="ctr"/>
            <a:r>
              <a:rPr lang="en-US" sz="2000" b="1" dirty="0" smtClean="0"/>
              <a:t>Fluorite</a:t>
            </a:r>
            <a:endParaRPr lang="en-US" sz="2000" b="1"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55817" y="3162491"/>
            <a:ext cx="2257455" cy="2257455"/>
          </a:xfrm>
          <a:prstGeom prst="rect">
            <a:avLst/>
          </a:prstGeom>
        </p:spPr>
      </p:pic>
      <p:sp>
        <p:nvSpPr>
          <p:cNvPr id="14" name="TextBox 13"/>
          <p:cNvSpPr txBox="1"/>
          <p:nvPr/>
        </p:nvSpPr>
        <p:spPr>
          <a:xfrm>
            <a:off x="5867400" y="5562600"/>
            <a:ext cx="1493445" cy="400110"/>
          </a:xfrm>
          <a:prstGeom prst="rect">
            <a:avLst/>
          </a:prstGeom>
          <a:noFill/>
        </p:spPr>
        <p:txBody>
          <a:bodyPr wrap="square" rtlCol="0">
            <a:spAutoFit/>
          </a:bodyPr>
          <a:lstStyle/>
          <a:p>
            <a:pPr algn="ctr"/>
            <a:r>
              <a:rPr lang="en-US" sz="2000" b="1" dirty="0" smtClean="0"/>
              <a:t>Apatite</a:t>
            </a:r>
            <a:endParaRPr lang="en-US" sz="2000" b="1" dirty="0"/>
          </a:p>
        </p:txBody>
      </p:sp>
    </p:spTree>
    <p:extLst>
      <p:ext uri="{BB962C8B-B14F-4D97-AF65-F5344CB8AC3E}">
        <p14:creationId xmlns:p14="http://schemas.microsoft.com/office/powerpoint/2010/main" val="420500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762000"/>
            <a:ext cx="2286000" cy="1651000"/>
          </a:xfrm>
        </p:spPr>
      </p:pic>
      <p:sp>
        <p:nvSpPr>
          <p:cNvPr id="7" name="TextBox 6"/>
          <p:cNvSpPr txBox="1"/>
          <p:nvPr/>
        </p:nvSpPr>
        <p:spPr>
          <a:xfrm>
            <a:off x="914400" y="2672281"/>
            <a:ext cx="1371600" cy="400110"/>
          </a:xfrm>
          <a:prstGeom prst="rect">
            <a:avLst/>
          </a:prstGeom>
          <a:noFill/>
        </p:spPr>
        <p:txBody>
          <a:bodyPr wrap="square" rtlCol="0">
            <a:spAutoFit/>
          </a:bodyPr>
          <a:lstStyle/>
          <a:p>
            <a:pPr algn="ctr"/>
            <a:r>
              <a:rPr lang="en-US" sz="2000" b="1" dirty="0" smtClean="0"/>
              <a:t>Feldspar</a:t>
            </a:r>
            <a:endParaRPr lang="en-US" sz="20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685800"/>
            <a:ext cx="2362200" cy="1771650"/>
          </a:xfrm>
          <a:prstGeom prst="rect">
            <a:avLst/>
          </a:prstGeom>
        </p:spPr>
      </p:pic>
      <p:sp>
        <p:nvSpPr>
          <p:cNvPr id="9" name="TextBox 8"/>
          <p:cNvSpPr txBox="1"/>
          <p:nvPr/>
        </p:nvSpPr>
        <p:spPr>
          <a:xfrm>
            <a:off x="3810000" y="2667000"/>
            <a:ext cx="1143000" cy="400110"/>
          </a:xfrm>
          <a:prstGeom prst="rect">
            <a:avLst/>
          </a:prstGeom>
          <a:noFill/>
        </p:spPr>
        <p:txBody>
          <a:bodyPr wrap="square" rtlCol="0">
            <a:spAutoFit/>
          </a:bodyPr>
          <a:lstStyle/>
          <a:p>
            <a:pPr algn="ctr"/>
            <a:r>
              <a:rPr lang="en-US" sz="2000" b="1" dirty="0" smtClean="0"/>
              <a:t>Quartz</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7194" y="714919"/>
            <a:ext cx="2667000" cy="1743285"/>
          </a:xfrm>
          <a:prstGeom prst="rect">
            <a:avLst/>
          </a:prstGeom>
        </p:spPr>
      </p:pic>
      <p:sp>
        <p:nvSpPr>
          <p:cNvPr id="11" name="TextBox 10"/>
          <p:cNvSpPr txBox="1"/>
          <p:nvPr/>
        </p:nvSpPr>
        <p:spPr>
          <a:xfrm>
            <a:off x="6374394" y="2667000"/>
            <a:ext cx="1752600" cy="400110"/>
          </a:xfrm>
          <a:prstGeom prst="rect">
            <a:avLst/>
          </a:prstGeom>
          <a:noFill/>
        </p:spPr>
        <p:txBody>
          <a:bodyPr wrap="square" rtlCol="0">
            <a:spAutoFit/>
          </a:bodyPr>
          <a:lstStyle/>
          <a:p>
            <a:pPr algn="ctr"/>
            <a:r>
              <a:rPr lang="en-US" sz="2000" b="1" dirty="0" smtClean="0"/>
              <a:t>Topaz</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00200" y="3429000"/>
            <a:ext cx="2336800" cy="17526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00600" y="3264717"/>
            <a:ext cx="2081165" cy="2081165"/>
          </a:xfrm>
          <a:prstGeom prst="rect">
            <a:avLst/>
          </a:prstGeom>
        </p:spPr>
      </p:pic>
      <p:sp>
        <p:nvSpPr>
          <p:cNvPr id="14" name="TextBox 13"/>
          <p:cNvSpPr txBox="1"/>
          <p:nvPr/>
        </p:nvSpPr>
        <p:spPr>
          <a:xfrm>
            <a:off x="1943226" y="5541221"/>
            <a:ext cx="1524000" cy="400110"/>
          </a:xfrm>
          <a:prstGeom prst="rect">
            <a:avLst/>
          </a:prstGeom>
          <a:noFill/>
        </p:spPr>
        <p:txBody>
          <a:bodyPr wrap="square" rtlCol="0">
            <a:spAutoFit/>
          </a:bodyPr>
          <a:lstStyle/>
          <a:p>
            <a:pPr algn="ctr"/>
            <a:r>
              <a:rPr lang="en-US" sz="2000" b="1" dirty="0" smtClean="0"/>
              <a:t>Corundum</a:t>
            </a:r>
            <a:endParaRPr lang="en-US" sz="2000" b="1" dirty="0"/>
          </a:p>
        </p:txBody>
      </p:sp>
      <p:sp>
        <p:nvSpPr>
          <p:cNvPr id="15" name="TextBox 14"/>
          <p:cNvSpPr txBox="1"/>
          <p:nvPr/>
        </p:nvSpPr>
        <p:spPr>
          <a:xfrm>
            <a:off x="5193482" y="5541221"/>
            <a:ext cx="1295400" cy="400110"/>
          </a:xfrm>
          <a:prstGeom prst="rect">
            <a:avLst/>
          </a:prstGeom>
          <a:noFill/>
        </p:spPr>
        <p:txBody>
          <a:bodyPr wrap="square" rtlCol="0">
            <a:spAutoFit/>
          </a:bodyPr>
          <a:lstStyle/>
          <a:p>
            <a:pPr algn="ctr"/>
            <a:r>
              <a:rPr lang="en-US" sz="2000" b="1" dirty="0" smtClean="0"/>
              <a:t>Diamond</a:t>
            </a:r>
            <a:endParaRPr lang="en-US" sz="2000" b="1" dirty="0"/>
          </a:p>
        </p:txBody>
      </p:sp>
    </p:spTree>
    <p:extLst>
      <p:ext uri="{BB962C8B-B14F-4D97-AF65-F5344CB8AC3E}">
        <p14:creationId xmlns:p14="http://schemas.microsoft.com/office/powerpoint/2010/main" val="4158077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solidFill>
                  <a:schemeClr val="accent1">
                    <a:lumMod val="50000"/>
                  </a:schemeClr>
                </a:solidFill>
              </a:rPr>
              <a:t>Cleavage</a:t>
            </a:r>
          </a:p>
          <a:p>
            <a:r>
              <a:rPr lang="en-US" dirty="0" smtClean="0">
                <a:solidFill>
                  <a:schemeClr val="accent1">
                    <a:lumMod val="50000"/>
                  </a:schemeClr>
                </a:solidFill>
              </a:rPr>
              <a:t>Minerals break along planes where atomic bonding is weak.</a:t>
            </a:r>
          </a:p>
          <a:p>
            <a:r>
              <a:rPr lang="en-US" dirty="0" smtClean="0">
                <a:solidFill>
                  <a:schemeClr val="accent1">
                    <a:lumMod val="50000"/>
                  </a:schemeClr>
                </a:solidFill>
              </a:rPr>
              <a:t>Cleavage is the ability of a mineral to split relatively easily and evenly </a:t>
            </a:r>
            <a:r>
              <a:rPr lang="en-US" dirty="0" smtClean="0">
                <a:solidFill>
                  <a:schemeClr val="accent1">
                    <a:lumMod val="50000"/>
                  </a:schemeClr>
                </a:solidFill>
              </a:rPr>
              <a:t>along </a:t>
            </a:r>
            <a:r>
              <a:rPr lang="en-US" dirty="0" smtClean="0">
                <a:solidFill>
                  <a:schemeClr val="accent1">
                    <a:lumMod val="50000"/>
                  </a:schemeClr>
                </a:solidFill>
              </a:rPr>
              <a:t>one or more flat planes.</a:t>
            </a:r>
          </a:p>
          <a:p>
            <a:r>
              <a:rPr lang="en-US" dirty="0" smtClean="0">
                <a:solidFill>
                  <a:schemeClr val="accent1">
                    <a:lumMod val="50000"/>
                  </a:schemeClr>
                </a:solidFill>
              </a:rPr>
              <a:t>To identify a mineral by cleavage, geologists count the number of cleaved planes and study the angle or angles between them.</a:t>
            </a:r>
            <a:endParaRPr lang="en-US" dirty="0">
              <a:solidFill>
                <a:schemeClr val="accent1">
                  <a:lumMod val="50000"/>
                </a:schemeClr>
              </a:solidFill>
            </a:endParaRPr>
          </a:p>
        </p:txBody>
      </p:sp>
    </p:spTree>
    <p:extLst>
      <p:ext uri="{BB962C8B-B14F-4D97-AF65-F5344CB8AC3E}">
        <p14:creationId xmlns:p14="http://schemas.microsoft.com/office/powerpoint/2010/main" val="191751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Fracture</a:t>
            </a:r>
          </a:p>
          <a:p>
            <a:r>
              <a:rPr lang="en-US" dirty="0" smtClean="0">
                <a:solidFill>
                  <a:schemeClr val="accent1">
                    <a:lumMod val="50000"/>
                  </a:schemeClr>
                </a:solidFill>
              </a:rPr>
              <a:t>Fracture is the ability of minerals to break with </a:t>
            </a:r>
            <a:r>
              <a:rPr lang="en-US" dirty="0" err="1" smtClean="0">
                <a:solidFill>
                  <a:schemeClr val="accent1">
                    <a:lumMod val="50000"/>
                  </a:schemeClr>
                </a:solidFill>
              </a:rPr>
              <a:t>arclike</a:t>
            </a:r>
            <a:r>
              <a:rPr lang="en-US" dirty="0" smtClean="0">
                <a:solidFill>
                  <a:schemeClr val="accent1">
                    <a:lumMod val="50000"/>
                  </a:schemeClr>
                </a:solidFill>
              </a:rPr>
              <a:t>, rough, or jagged edges.</a:t>
            </a:r>
            <a:endParaRPr lang="en-US" dirty="0">
              <a:solidFill>
                <a:schemeClr val="accent1">
                  <a:lumMod val="50000"/>
                </a:schemeClr>
              </a:solidFill>
            </a:endParaRPr>
          </a:p>
        </p:txBody>
      </p:sp>
    </p:spTree>
    <p:extLst>
      <p:ext uri="{BB962C8B-B14F-4D97-AF65-F5344CB8AC3E}">
        <p14:creationId xmlns:p14="http://schemas.microsoft.com/office/powerpoint/2010/main" val="1120334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Special Properties</a:t>
            </a:r>
          </a:p>
          <a:p>
            <a:r>
              <a:rPr lang="en-US" dirty="0" smtClean="0">
                <a:solidFill>
                  <a:schemeClr val="accent1">
                    <a:lumMod val="50000"/>
                  </a:schemeClr>
                </a:solidFill>
              </a:rPr>
              <a:t>Special properties of minerals also can be used for identification purposes.</a:t>
            </a:r>
          </a:p>
          <a:p>
            <a:pPr lvl="1"/>
            <a:r>
              <a:rPr lang="en-US" sz="2400" dirty="0" smtClean="0">
                <a:solidFill>
                  <a:schemeClr val="accent1">
                    <a:lumMod val="50000"/>
                  </a:schemeClr>
                </a:solidFill>
              </a:rPr>
              <a:t>A type of calcite called Iceland spar causes light to be bent in two directions, a process know as double refraction, when it passes through the mineral.</a:t>
            </a:r>
          </a:p>
          <a:p>
            <a:pPr lvl="1"/>
            <a:r>
              <a:rPr lang="en-US" sz="2400" dirty="0" smtClean="0">
                <a:solidFill>
                  <a:schemeClr val="accent1">
                    <a:lumMod val="50000"/>
                  </a:schemeClr>
                </a:solidFill>
              </a:rPr>
              <a:t>Calcite (</a:t>
            </a:r>
            <a:r>
              <a:rPr lang="en-US" sz="2400" dirty="0" err="1" smtClean="0">
                <a:solidFill>
                  <a:schemeClr val="accent1">
                    <a:lumMod val="50000"/>
                  </a:schemeClr>
                </a:solidFill>
              </a:rPr>
              <a:t>CaCo</a:t>
            </a:r>
            <a:r>
              <a:rPr lang="en-US" sz="2400" dirty="0" smtClean="0">
                <a:solidFill>
                  <a:schemeClr val="accent1">
                    <a:lumMod val="50000"/>
                  </a:schemeClr>
                </a:solidFill>
              </a:rPr>
              <a:t>₃) fizzes when it comes into contact with hydrochloric acid (</a:t>
            </a:r>
            <a:r>
              <a:rPr lang="en-US" sz="2400" dirty="0" err="1" smtClean="0">
                <a:solidFill>
                  <a:schemeClr val="accent1">
                    <a:lumMod val="50000"/>
                  </a:schemeClr>
                </a:solidFill>
              </a:rPr>
              <a:t>HCl</a:t>
            </a:r>
            <a:r>
              <a:rPr lang="en-US" sz="2400" dirty="0" smtClean="0">
                <a:solidFill>
                  <a:schemeClr val="accent1">
                    <a:lumMod val="50000"/>
                  </a:schemeClr>
                </a:solidFill>
              </a:rPr>
              <a:t>), causing a chemical reaction.</a:t>
            </a:r>
          </a:p>
          <a:p>
            <a:pPr lvl="1"/>
            <a:r>
              <a:rPr lang="en-US" sz="2400" dirty="0" smtClean="0">
                <a:solidFill>
                  <a:schemeClr val="accent1">
                    <a:lumMod val="50000"/>
                  </a:schemeClr>
                </a:solidFill>
              </a:rPr>
              <a:t>Magnetite, an iron ore, is naturally magnetic.</a:t>
            </a:r>
          </a:p>
          <a:p>
            <a:pPr lvl="1"/>
            <a:r>
              <a:rPr lang="en-US" sz="2400" dirty="0" smtClean="0">
                <a:solidFill>
                  <a:schemeClr val="accent1">
                    <a:lumMod val="50000"/>
                  </a:schemeClr>
                </a:solidFill>
              </a:rPr>
              <a:t>Fluorescence: some minerals fluoresce under a UV lamp.</a:t>
            </a:r>
            <a:endParaRPr lang="en-US" sz="2400" dirty="0">
              <a:solidFill>
                <a:schemeClr val="accent1">
                  <a:lumMod val="50000"/>
                </a:schemeClr>
              </a:solidFill>
            </a:endParaRPr>
          </a:p>
        </p:txBody>
      </p:sp>
    </p:spTree>
    <p:extLst>
      <p:ext uri="{BB962C8B-B14F-4D97-AF65-F5344CB8AC3E}">
        <p14:creationId xmlns:p14="http://schemas.microsoft.com/office/powerpoint/2010/main" val="3716016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Uses</a:t>
            </a:r>
          </a:p>
          <a:p>
            <a:r>
              <a:rPr lang="en-US" dirty="0" smtClean="0">
                <a:solidFill>
                  <a:schemeClr val="accent1">
                    <a:lumMod val="50000"/>
                  </a:schemeClr>
                </a:solidFill>
              </a:rPr>
              <a:t>Minerals are virtually everywhere.</a:t>
            </a:r>
          </a:p>
          <a:p>
            <a:r>
              <a:rPr lang="en-US" dirty="0" smtClean="0">
                <a:solidFill>
                  <a:schemeClr val="accent1">
                    <a:lumMod val="50000"/>
                  </a:schemeClr>
                </a:solidFill>
              </a:rPr>
              <a:t>They are used to make computers, cars, televisions, desks, roads, building, jewelry, beds, paints, sports equipment, and medicines, just to name a few uses.</a:t>
            </a:r>
            <a:endParaRPr lang="en-US" dirty="0">
              <a:solidFill>
                <a:schemeClr val="accent1">
                  <a:lumMod val="50000"/>
                </a:schemeClr>
              </a:solidFill>
            </a:endParaRPr>
          </a:p>
        </p:txBody>
      </p:sp>
    </p:spTree>
    <p:extLst>
      <p:ext uri="{BB962C8B-B14F-4D97-AF65-F5344CB8AC3E}">
        <p14:creationId xmlns:p14="http://schemas.microsoft.com/office/powerpoint/2010/main" val="266627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Uses</a:t>
            </a:r>
          </a:p>
          <a:p>
            <a:pPr marL="0" indent="0">
              <a:buNone/>
            </a:pPr>
            <a:r>
              <a:rPr lang="en-US" dirty="0" smtClean="0">
                <a:solidFill>
                  <a:schemeClr val="accent1">
                    <a:lumMod val="50000"/>
                  </a:schemeClr>
                </a:solidFill>
              </a:rPr>
              <a:t>Ore</a:t>
            </a:r>
          </a:p>
          <a:p>
            <a:r>
              <a:rPr lang="en-US" dirty="0" smtClean="0">
                <a:solidFill>
                  <a:schemeClr val="accent1">
                    <a:lumMod val="50000"/>
                  </a:schemeClr>
                </a:solidFill>
              </a:rPr>
              <a:t>An ore is a mineral that contains a useful substance that can be mined at a profit.</a:t>
            </a:r>
          </a:p>
          <a:p>
            <a:r>
              <a:rPr lang="en-US" dirty="0" smtClean="0">
                <a:solidFill>
                  <a:schemeClr val="accent1">
                    <a:lumMod val="50000"/>
                  </a:schemeClr>
                </a:solidFill>
              </a:rPr>
              <a:t>Examples of ores include Hematite, which contains the element iron, and Bauxite, which contains the element aluminum.</a:t>
            </a:r>
            <a:endParaRPr lang="en-US" dirty="0">
              <a:solidFill>
                <a:schemeClr val="accent1">
                  <a:lumMod val="50000"/>
                </a:schemeClr>
              </a:solidFill>
            </a:endParaRPr>
          </a:p>
        </p:txBody>
      </p:sp>
    </p:spTree>
    <p:extLst>
      <p:ext uri="{BB962C8B-B14F-4D97-AF65-F5344CB8AC3E}">
        <p14:creationId xmlns:p14="http://schemas.microsoft.com/office/powerpoint/2010/main" val="177967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219200"/>
            <a:ext cx="8229600" cy="5257800"/>
          </a:xfrm>
        </p:spPr>
        <p:txBody>
          <a:bodyPr>
            <a:normAutofit/>
          </a:bodyPr>
          <a:lstStyle/>
          <a:p>
            <a:pPr marL="0" indent="0">
              <a:buNone/>
            </a:pPr>
            <a:r>
              <a:rPr lang="en-US" b="1" i="1" dirty="0" smtClean="0">
                <a:solidFill>
                  <a:schemeClr val="accent1">
                    <a:lumMod val="50000"/>
                  </a:schemeClr>
                </a:solidFill>
              </a:rPr>
              <a:t>Mineral Uses</a:t>
            </a:r>
          </a:p>
          <a:p>
            <a:pPr marL="0" indent="0">
              <a:buNone/>
            </a:pPr>
            <a:r>
              <a:rPr lang="en-US" dirty="0" smtClean="0">
                <a:solidFill>
                  <a:schemeClr val="accent1">
                    <a:lumMod val="50000"/>
                  </a:schemeClr>
                </a:solidFill>
              </a:rPr>
              <a:t>Mines</a:t>
            </a:r>
          </a:p>
          <a:p>
            <a:r>
              <a:rPr lang="en-US" sz="2400" dirty="0" smtClean="0">
                <a:solidFill>
                  <a:schemeClr val="accent1">
                    <a:lumMod val="50000"/>
                  </a:schemeClr>
                </a:solidFill>
              </a:rPr>
              <a:t>Ores are removed by underground mining or from large, open-pit mines.</a:t>
            </a:r>
          </a:p>
          <a:p>
            <a:r>
              <a:rPr lang="en-US" sz="2400" dirty="0" smtClean="0">
                <a:solidFill>
                  <a:schemeClr val="accent1">
                    <a:lumMod val="50000"/>
                  </a:schemeClr>
                </a:solidFill>
              </a:rPr>
              <a:t>When a mine is excavated, unwanted rock and dirt, known as waste material, are dug up along with ore.</a:t>
            </a:r>
          </a:p>
          <a:p>
            <a:r>
              <a:rPr lang="en-US" sz="2400" dirty="0" smtClean="0">
                <a:solidFill>
                  <a:schemeClr val="accent1">
                    <a:lumMod val="50000"/>
                  </a:schemeClr>
                </a:solidFill>
              </a:rPr>
              <a:t>If the cost of separating the waste material becomes higher than the value of the ore itself, then the mineral will no longer be classified as an ore because it would no longer be economical to mine it.</a:t>
            </a:r>
          </a:p>
          <a:p>
            <a:r>
              <a:rPr lang="en-US" sz="2400" dirty="0" smtClean="0">
                <a:solidFill>
                  <a:schemeClr val="accent1">
                    <a:lumMod val="50000"/>
                  </a:schemeClr>
                </a:solidFill>
              </a:rPr>
              <a:t>The classification of a mineral as an ore may also change if the supply of or demand for that mineral changes.</a:t>
            </a:r>
            <a:endParaRPr lang="en-US" sz="2400" dirty="0">
              <a:solidFill>
                <a:schemeClr val="accent1">
                  <a:lumMod val="50000"/>
                </a:schemeClr>
              </a:solidFill>
            </a:endParaRPr>
          </a:p>
        </p:txBody>
      </p:sp>
    </p:spTree>
    <p:extLst>
      <p:ext uri="{BB962C8B-B14F-4D97-AF65-F5344CB8AC3E}">
        <p14:creationId xmlns:p14="http://schemas.microsoft.com/office/powerpoint/2010/main" val="295481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b="1" i="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1">
                    <a:lumMod val="50000"/>
                  </a:schemeClr>
                </a:solidFill>
              </a:rPr>
              <a:t>Elements</a:t>
            </a:r>
          </a:p>
          <a:p>
            <a:r>
              <a:rPr lang="en-US" dirty="0" smtClean="0">
                <a:solidFill>
                  <a:schemeClr val="accent1">
                    <a:lumMod val="50000"/>
                  </a:schemeClr>
                </a:solidFill>
              </a:rPr>
              <a:t>An element is a substance that cannot be broken down into simpler substances by physical or chemical means.</a:t>
            </a:r>
          </a:p>
          <a:p>
            <a:pPr lvl="1"/>
            <a:r>
              <a:rPr lang="en-US" dirty="0" smtClean="0">
                <a:solidFill>
                  <a:schemeClr val="accent1">
                    <a:lumMod val="50000"/>
                  </a:schemeClr>
                </a:solidFill>
              </a:rPr>
              <a:t>92% elements occur naturally on Earth and in the stars.</a:t>
            </a:r>
          </a:p>
          <a:p>
            <a:pPr lvl="1"/>
            <a:r>
              <a:rPr lang="en-US" dirty="0" smtClean="0">
                <a:solidFill>
                  <a:schemeClr val="accent1">
                    <a:lumMod val="50000"/>
                  </a:schemeClr>
                </a:solidFill>
              </a:rPr>
              <a:t>Other elements have been produced in laboratory experiments.</a:t>
            </a:r>
            <a:endParaRPr lang="en-US" dirty="0">
              <a:solidFill>
                <a:schemeClr val="accent1">
                  <a:lumMod val="50000"/>
                </a:schemeClr>
              </a:solidFill>
            </a:endParaRPr>
          </a:p>
        </p:txBody>
      </p:sp>
    </p:spTree>
    <p:extLst>
      <p:ext uri="{BB962C8B-B14F-4D97-AF65-F5344CB8AC3E}">
        <p14:creationId xmlns:p14="http://schemas.microsoft.com/office/powerpoint/2010/main" val="2140138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solidFill>
                  <a:schemeClr val="accent1">
                    <a:lumMod val="50000"/>
                  </a:schemeClr>
                </a:solidFill>
              </a:rPr>
              <a:t>Gems</a:t>
            </a:r>
          </a:p>
          <a:p>
            <a:r>
              <a:rPr lang="en-US" dirty="0" smtClean="0">
                <a:solidFill>
                  <a:schemeClr val="accent1">
                    <a:lumMod val="50000"/>
                  </a:schemeClr>
                </a:solidFill>
              </a:rPr>
              <a:t>Gems are valuable minerals that are prized for their rarity and beauty.</a:t>
            </a:r>
          </a:p>
          <a:p>
            <a:r>
              <a:rPr lang="en-US" dirty="0" smtClean="0">
                <a:solidFill>
                  <a:schemeClr val="accent1">
                    <a:lumMod val="50000"/>
                  </a:schemeClr>
                </a:solidFill>
              </a:rPr>
              <a:t>Gems such as rubies, emeralds and diamonds are cut, polished, and used for jewelry.</a:t>
            </a:r>
          </a:p>
          <a:p>
            <a:r>
              <a:rPr lang="en-US" dirty="0" smtClean="0">
                <a:solidFill>
                  <a:schemeClr val="accent1">
                    <a:lumMod val="50000"/>
                  </a:schemeClr>
                </a:solidFill>
              </a:rPr>
              <a:t>In some cases, the presence of trace elements can make one variety of a mineral more colorful and thus more prized than other varieties of the same mineral.</a:t>
            </a:r>
            <a:endParaRPr lang="en-US" dirty="0">
              <a:solidFill>
                <a:schemeClr val="accent1">
                  <a:lumMod val="50000"/>
                </a:schemeClr>
              </a:solidFill>
            </a:endParaRPr>
          </a:p>
        </p:txBody>
      </p:sp>
    </p:spTree>
    <p:extLst>
      <p:ext uri="{BB962C8B-B14F-4D97-AF65-F5344CB8AC3E}">
        <p14:creationId xmlns:p14="http://schemas.microsoft.com/office/powerpoint/2010/main" val="1108486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solidFill>
                  <a:srgbClr val="FF0000"/>
                </a:solidFill>
                <a:latin typeface="Comic Sans MS" pitchFamily="66" charset="0"/>
              </a:rPr>
              <a:t>Section 5.1 – What are Igneous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p:txBody>
          <a:bodyPr/>
          <a:lstStyle/>
          <a:p>
            <a:pPr marL="0" indent="0">
              <a:buNone/>
            </a:pPr>
            <a:r>
              <a:rPr lang="en-US" dirty="0" smtClean="0">
                <a:solidFill>
                  <a:srgbClr val="7030A0"/>
                </a:solidFill>
              </a:rPr>
              <a:t>What is igneous rock?</a:t>
            </a:r>
          </a:p>
          <a:p>
            <a:r>
              <a:rPr lang="en-US" dirty="0" smtClean="0">
                <a:solidFill>
                  <a:srgbClr val="7030A0"/>
                </a:solidFill>
              </a:rPr>
              <a:t>Igneous rocks are rocks that are formed from the crystallization of magma</a:t>
            </a:r>
          </a:p>
          <a:p>
            <a:r>
              <a:rPr lang="en-US" dirty="0" smtClean="0">
                <a:solidFill>
                  <a:srgbClr val="7030A0"/>
                </a:solidFill>
              </a:rPr>
              <a:t>Lava is magma that flows out onto Earth’s surface</a:t>
            </a:r>
            <a:endParaRPr lang="en-US" dirty="0">
              <a:solidFill>
                <a:srgbClr val="7030A0"/>
              </a:solidFill>
            </a:endParaRPr>
          </a:p>
        </p:txBody>
      </p:sp>
    </p:spTree>
    <p:extLst>
      <p:ext uri="{BB962C8B-B14F-4D97-AF65-F5344CB8AC3E}">
        <p14:creationId xmlns:p14="http://schemas.microsoft.com/office/powerpoint/2010/main" val="4245110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a:solidFill>
                  <a:srgbClr val="FF0000"/>
                </a:solidFill>
                <a:latin typeface="Comic Sans MS" pitchFamily="66" charset="0"/>
              </a:rPr>
              <a:t>Section 5.1 – What are Igneous Rocks</a:t>
            </a:r>
          </a:p>
        </p:txBody>
      </p:sp>
      <p:sp>
        <p:nvSpPr>
          <p:cNvPr id="3" name="Content Placeholder 2"/>
          <p:cNvSpPr>
            <a:spLocks noGrp="1"/>
          </p:cNvSpPr>
          <p:nvPr>
            <p:ph idx="1"/>
          </p:nvPr>
        </p:nvSpPr>
        <p:spPr>
          <a:xfrm>
            <a:off x="457200" y="1219200"/>
            <a:ext cx="8229600" cy="4724400"/>
          </a:xfrm>
        </p:spPr>
        <p:txBody>
          <a:bodyPr>
            <a:normAutofit lnSpcReduction="10000"/>
          </a:bodyPr>
          <a:lstStyle/>
          <a:p>
            <a:pPr marL="0" indent="0">
              <a:buNone/>
            </a:pPr>
            <a:r>
              <a:rPr lang="en-US" dirty="0" smtClean="0">
                <a:solidFill>
                  <a:srgbClr val="7030A0"/>
                </a:solidFill>
              </a:rPr>
              <a:t>Types of Igneous Rocks</a:t>
            </a:r>
          </a:p>
          <a:p>
            <a:r>
              <a:rPr lang="en-US" dirty="0" smtClean="0">
                <a:solidFill>
                  <a:srgbClr val="7030A0"/>
                </a:solidFill>
              </a:rPr>
              <a:t>Extrusive igneous rocks are fine-grained igneous rocks that cool quickly on Earth’s surface.</a:t>
            </a:r>
          </a:p>
          <a:p>
            <a:r>
              <a:rPr lang="en-US" dirty="0" smtClean="0">
                <a:solidFill>
                  <a:srgbClr val="7030A0"/>
                </a:solidFill>
              </a:rPr>
              <a:t>Intrusive igneous rocks are course-grained igneous rocks that cool slowly beneath Earth’s surface</a:t>
            </a:r>
          </a:p>
          <a:p>
            <a:pPr lvl="1"/>
            <a:r>
              <a:rPr lang="en-US" dirty="0" smtClean="0">
                <a:solidFill>
                  <a:srgbClr val="7030A0"/>
                </a:solidFill>
              </a:rPr>
              <a:t>Granite is the most common intrusive igneous rock (made up of the minerals quartz and pink feldspar).</a:t>
            </a:r>
            <a:endParaRPr lang="en-US" dirty="0">
              <a:solidFill>
                <a:srgbClr val="7030A0"/>
              </a:solidFill>
            </a:endParaRPr>
          </a:p>
        </p:txBody>
      </p:sp>
    </p:spTree>
    <p:extLst>
      <p:ext uri="{BB962C8B-B14F-4D97-AF65-F5344CB8AC3E}">
        <p14:creationId xmlns:p14="http://schemas.microsoft.com/office/powerpoint/2010/main" val="1158749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solidFill>
                  <a:srgbClr val="FF0000"/>
                </a:solidFill>
                <a:latin typeface="Comic Sans MS" pitchFamily="66" charset="0"/>
              </a:rPr>
              <a:t>Section 5.1 – What are Igneous Rocks</a:t>
            </a:r>
          </a:p>
        </p:txBody>
      </p:sp>
      <p:sp>
        <p:nvSpPr>
          <p:cNvPr id="3" name="Content Placeholder 2"/>
          <p:cNvSpPr>
            <a:spLocks noGrp="1"/>
          </p:cNvSpPr>
          <p:nvPr>
            <p:ph idx="1"/>
          </p:nvPr>
        </p:nvSpPr>
        <p:spPr>
          <a:xfrm>
            <a:off x="457200" y="1371600"/>
            <a:ext cx="8229600" cy="4876800"/>
          </a:xfrm>
        </p:spPr>
        <p:txBody>
          <a:bodyPr/>
          <a:lstStyle/>
          <a:p>
            <a:pPr marL="0" indent="0">
              <a:buNone/>
            </a:pPr>
            <a:r>
              <a:rPr lang="en-US" dirty="0" smtClean="0">
                <a:solidFill>
                  <a:srgbClr val="7030A0"/>
                </a:solidFill>
              </a:rPr>
              <a:t>Types of Igneous Rocks</a:t>
            </a:r>
          </a:p>
          <a:p>
            <a:r>
              <a:rPr lang="en-US" dirty="0" smtClean="0">
                <a:solidFill>
                  <a:srgbClr val="7030A0"/>
                </a:solidFill>
              </a:rPr>
              <a:t>Careful study of granite rock formations revealed that they cut across other rock formations.</a:t>
            </a:r>
          </a:p>
          <a:p>
            <a:r>
              <a:rPr lang="en-US" dirty="0" smtClean="0">
                <a:solidFill>
                  <a:srgbClr val="7030A0"/>
                </a:solidFill>
              </a:rPr>
              <a:t>These cross-cutting relationships are evidence that the granite was intruded, or forced into, existing rocks.</a:t>
            </a:r>
            <a:endParaRPr lang="en-US" dirty="0">
              <a:solidFill>
                <a:srgbClr val="7030A0"/>
              </a:solidFill>
            </a:endParaRPr>
          </a:p>
        </p:txBody>
      </p:sp>
    </p:spTree>
    <p:extLst>
      <p:ext uri="{BB962C8B-B14F-4D97-AF65-F5344CB8AC3E}">
        <p14:creationId xmlns:p14="http://schemas.microsoft.com/office/powerpoint/2010/main" val="2139329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solidFill>
                  <a:srgbClr val="FF0000"/>
                </a:solidFill>
                <a:latin typeface="Comic Sans MS" pitchFamily="66" charset="0"/>
              </a:rPr>
              <a:t>Section 5.2 – Classifying Igneous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295400"/>
            <a:ext cx="8229600" cy="4800600"/>
          </a:xfrm>
        </p:spPr>
        <p:txBody>
          <a:bodyPr/>
          <a:lstStyle/>
          <a:p>
            <a:pPr marL="0" indent="0">
              <a:buNone/>
            </a:pPr>
            <a:r>
              <a:rPr lang="en-US" dirty="0" smtClean="0">
                <a:solidFill>
                  <a:srgbClr val="7030A0"/>
                </a:solidFill>
              </a:rPr>
              <a:t>Classifying Igneous Rocks</a:t>
            </a:r>
          </a:p>
          <a:p>
            <a:r>
              <a:rPr lang="en-US" dirty="0" smtClean="0">
                <a:solidFill>
                  <a:srgbClr val="7030A0"/>
                </a:solidFill>
              </a:rPr>
              <a:t>Igneous rocks are broadly classified as intrusive or extrusive.</a:t>
            </a:r>
          </a:p>
          <a:p>
            <a:r>
              <a:rPr lang="en-US" dirty="0" smtClean="0">
                <a:solidFill>
                  <a:srgbClr val="7030A0"/>
                </a:solidFill>
              </a:rPr>
              <a:t>Igneous rocks are further classified by their mineral compositions.</a:t>
            </a:r>
          </a:p>
          <a:p>
            <a:r>
              <a:rPr lang="en-US" dirty="0" smtClean="0">
                <a:solidFill>
                  <a:srgbClr val="7030A0"/>
                </a:solidFill>
              </a:rPr>
              <a:t>Physical properties such as grain size and texture serve as clues for the identification of various igneous rocks.</a:t>
            </a:r>
            <a:endParaRPr lang="en-US" dirty="0">
              <a:solidFill>
                <a:srgbClr val="7030A0"/>
              </a:solidFill>
            </a:endParaRPr>
          </a:p>
        </p:txBody>
      </p:sp>
    </p:spTree>
    <p:extLst>
      <p:ext uri="{BB962C8B-B14F-4D97-AF65-F5344CB8AC3E}">
        <p14:creationId xmlns:p14="http://schemas.microsoft.com/office/powerpoint/2010/main" val="2037659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solidFill>
                  <a:srgbClr val="FF0000"/>
                </a:solidFill>
                <a:latin typeface="Comic Sans MS" pitchFamily="66" charset="0"/>
              </a:rPr>
              <a:t>Section 5.2 – Classifying Igneous Rocks</a:t>
            </a:r>
            <a:endParaRPr lang="en-US" sz="3200" dirty="0"/>
          </a:p>
        </p:txBody>
      </p:sp>
      <p:sp>
        <p:nvSpPr>
          <p:cNvPr id="3" name="Content Placeholder 2"/>
          <p:cNvSpPr>
            <a:spLocks noGrp="1"/>
          </p:cNvSpPr>
          <p:nvPr>
            <p:ph idx="1"/>
          </p:nvPr>
        </p:nvSpPr>
        <p:spPr>
          <a:xfrm>
            <a:off x="381000" y="1219200"/>
            <a:ext cx="8229600" cy="5257800"/>
          </a:xfrm>
        </p:spPr>
        <p:txBody>
          <a:bodyPr>
            <a:normAutofit/>
          </a:bodyPr>
          <a:lstStyle/>
          <a:p>
            <a:pPr marL="0" indent="0">
              <a:buNone/>
            </a:pPr>
            <a:r>
              <a:rPr lang="en-US" dirty="0" smtClean="0">
                <a:solidFill>
                  <a:srgbClr val="7030A0"/>
                </a:solidFill>
              </a:rPr>
              <a:t>Grain Size</a:t>
            </a:r>
          </a:p>
          <a:p>
            <a:r>
              <a:rPr lang="en-US" dirty="0" smtClean="0">
                <a:solidFill>
                  <a:srgbClr val="7030A0"/>
                </a:solidFill>
              </a:rPr>
              <a:t>In addition to differences in their mineral compositions, igneous rocks differ in the sizes of their grains.</a:t>
            </a:r>
          </a:p>
          <a:p>
            <a:r>
              <a:rPr lang="en-US" dirty="0" smtClean="0">
                <a:solidFill>
                  <a:srgbClr val="7030A0"/>
                </a:solidFill>
              </a:rPr>
              <a:t>Cooling rates</a:t>
            </a:r>
          </a:p>
          <a:p>
            <a:pPr lvl="1"/>
            <a:r>
              <a:rPr lang="en-US" sz="2400" dirty="0" smtClean="0">
                <a:solidFill>
                  <a:srgbClr val="7030A0"/>
                </a:solidFill>
              </a:rPr>
              <a:t>When lava flows on Earth’s surface, it cools quickly and there is not enough time for crystals to form.</a:t>
            </a:r>
          </a:p>
          <a:p>
            <a:pPr lvl="1"/>
            <a:r>
              <a:rPr lang="en-US" sz="2400" dirty="0" smtClean="0">
                <a:solidFill>
                  <a:srgbClr val="7030A0"/>
                </a:solidFill>
              </a:rPr>
              <a:t>Extrusive igneous rocks have no visible mineral grains.</a:t>
            </a:r>
          </a:p>
          <a:p>
            <a:pPr lvl="1"/>
            <a:r>
              <a:rPr lang="en-US" sz="2400" dirty="0" smtClean="0">
                <a:solidFill>
                  <a:srgbClr val="7030A0"/>
                </a:solidFill>
              </a:rPr>
              <a:t>When magma cools slowly beneath Earth’s surface, there is sufficient time for large crystals to form.</a:t>
            </a:r>
          </a:p>
          <a:p>
            <a:pPr lvl="1"/>
            <a:r>
              <a:rPr lang="en-US" sz="2400" dirty="0" smtClean="0">
                <a:solidFill>
                  <a:srgbClr val="7030A0"/>
                </a:solidFill>
              </a:rPr>
              <a:t>Intrusive igneous rocks may have crystals larger than 1 cm.</a:t>
            </a:r>
          </a:p>
          <a:p>
            <a:pPr lvl="1"/>
            <a:endParaRPr lang="en-US" dirty="0"/>
          </a:p>
        </p:txBody>
      </p:sp>
    </p:spTree>
    <p:extLst>
      <p:ext uri="{BB962C8B-B14F-4D97-AF65-F5344CB8AC3E}">
        <p14:creationId xmlns:p14="http://schemas.microsoft.com/office/powerpoint/2010/main" val="3245692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solidFill>
                  <a:srgbClr val="FF0000"/>
                </a:solidFill>
                <a:latin typeface="Comic Sans MS" pitchFamily="66" charset="0"/>
              </a:rPr>
              <a:t>Section 5.2 – Classifying Igneous Rocks</a:t>
            </a:r>
            <a:endParaRPr lang="en-US" sz="3200" dirty="0"/>
          </a:p>
        </p:txBody>
      </p:sp>
      <p:sp>
        <p:nvSpPr>
          <p:cNvPr id="3" name="Content Placeholder 2"/>
          <p:cNvSpPr>
            <a:spLocks noGrp="1"/>
          </p:cNvSpPr>
          <p:nvPr>
            <p:ph idx="1"/>
          </p:nvPr>
        </p:nvSpPr>
        <p:spPr>
          <a:xfrm>
            <a:off x="457200" y="1219200"/>
            <a:ext cx="8229600" cy="4525963"/>
          </a:xfrm>
        </p:spPr>
        <p:txBody>
          <a:bodyPr/>
          <a:lstStyle/>
          <a:p>
            <a:pPr marL="0" indent="0">
              <a:buNone/>
            </a:pPr>
            <a:r>
              <a:rPr lang="en-US" dirty="0" smtClean="0">
                <a:solidFill>
                  <a:srgbClr val="7030A0"/>
                </a:solidFill>
              </a:rPr>
              <a:t>Texture</a:t>
            </a:r>
          </a:p>
          <a:p>
            <a:r>
              <a:rPr lang="en-US" dirty="0" smtClean="0">
                <a:solidFill>
                  <a:srgbClr val="7030A0"/>
                </a:solidFill>
              </a:rPr>
              <a:t>Porphyritic Texture</a:t>
            </a:r>
          </a:p>
          <a:p>
            <a:pPr lvl="1"/>
            <a:r>
              <a:rPr lang="en-US" dirty="0" smtClean="0">
                <a:solidFill>
                  <a:srgbClr val="7030A0"/>
                </a:solidFill>
              </a:rPr>
              <a:t>A rock that has a porphyritic texture is characterized by large, well-formed crystals surrounded by finer-grained crystals of the same mineral or different minerals.</a:t>
            </a:r>
          </a:p>
          <a:p>
            <a:pPr lvl="1"/>
            <a:r>
              <a:rPr lang="en-US" dirty="0" smtClean="0">
                <a:solidFill>
                  <a:srgbClr val="7030A0"/>
                </a:solidFill>
              </a:rPr>
              <a:t>Porphyritic textures indicate a complex cooling history wherein a slowly cooling magma suddenly began cooling rapidly.</a:t>
            </a:r>
            <a:endParaRPr lang="en-US" dirty="0">
              <a:solidFill>
                <a:srgbClr val="7030A0"/>
              </a:solidFill>
            </a:endParaRPr>
          </a:p>
        </p:txBody>
      </p:sp>
    </p:spTree>
    <p:extLst>
      <p:ext uri="{BB962C8B-B14F-4D97-AF65-F5344CB8AC3E}">
        <p14:creationId xmlns:p14="http://schemas.microsoft.com/office/powerpoint/2010/main" val="434878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solidFill>
                  <a:srgbClr val="FF0000"/>
                </a:solidFill>
                <a:latin typeface="Comic Sans MS" pitchFamily="66" charset="0"/>
              </a:rPr>
              <a:t>Section 5.2 – Classifying Igneous Rocks</a:t>
            </a:r>
            <a:endParaRPr lang="en-US" sz="3200" dirty="0"/>
          </a:p>
        </p:txBody>
      </p:sp>
      <p:sp>
        <p:nvSpPr>
          <p:cNvPr id="3" name="Content Placeholder 2"/>
          <p:cNvSpPr>
            <a:spLocks noGrp="1"/>
          </p:cNvSpPr>
          <p:nvPr>
            <p:ph idx="1"/>
          </p:nvPr>
        </p:nvSpPr>
        <p:spPr>
          <a:xfrm>
            <a:off x="457200" y="1371600"/>
            <a:ext cx="8229600" cy="5105400"/>
          </a:xfrm>
        </p:spPr>
        <p:txBody>
          <a:bodyPr/>
          <a:lstStyle/>
          <a:p>
            <a:pPr marL="0" indent="0">
              <a:buNone/>
            </a:pPr>
            <a:r>
              <a:rPr lang="en-US" dirty="0" smtClean="0">
                <a:solidFill>
                  <a:srgbClr val="7030A0"/>
                </a:solidFill>
              </a:rPr>
              <a:t>Igneous Rocks as Resources</a:t>
            </a:r>
          </a:p>
          <a:p>
            <a:r>
              <a:rPr lang="en-US" dirty="0" smtClean="0">
                <a:solidFill>
                  <a:srgbClr val="7030A0"/>
                </a:solidFill>
              </a:rPr>
              <a:t>Igneous rocks have several characteristics that make them especially useful as building materials.</a:t>
            </a:r>
          </a:p>
          <a:p>
            <a:pPr lvl="1"/>
            <a:r>
              <a:rPr lang="en-US" sz="2400" dirty="0" smtClean="0">
                <a:solidFill>
                  <a:srgbClr val="7030A0"/>
                </a:solidFill>
              </a:rPr>
              <a:t>The interlocking grain textures of igneous rocks help to give them strength.</a:t>
            </a:r>
          </a:p>
          <a:p>
            <a:pPr lvl="1"/>
            <a:r>
              <a:rPr lang="en-US" sz="2400" dirty="0" smtClean="0">
                <a:solidFill>
                  <a:srgbClr val="7030A0"/>
                </a:solidFill>
              </a:rPr>
              <a:t>Many of the minerals found in igneous rocks are resistant to weathering.</a:t>
            </a:r>
            <a:endParaRPr lang="en-US" sz="2400" dirty="0">
              <a:solidFill>
                <a:srgbClr val="7030A0"/>
              </a:solidFill>
            </a:endParaRPr>
          </a:p>
        </p:txBody>
      </p:sp>
    </p:spTree>
    <p:extLst>
      <p:ext uri="{BB962C8B-B14F-4D97-AF65-F5344CB8AC3E}">
        <p14:creationId xmlns:p14="http://schemas.microsoft.com/office/powerpoint/2010/main" val="3574330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fontScale="92500"/>
          </a:bodyPr>
          <a:lstStyle/>
          <a:p>
            <a:pPr marL="0" indent="0">
              <a:buNone/>
            </a:pPr>
            <a:r>
              <a:rPr lang="en-US" dirty="0" smtClean="0">
                <a:solidFill>
                  <a:schemeClr val="accent1">
                    <a:lumMod val="50000"/>
                  </a:schemeClr>
                </a:solidFill>
              </a:rPr>
              <a:t>Formation of Sedimentary Rocks</a:t>
            </a:r>
          </a:p>
          <a:p>
            <a:r>
              <a:rPr lang="en-US" dirty="0" smtClean="0">
                <a:solidFill>
                  <a:schemeClr val="accent1">
                    <a:lumMod val="50000"/>
                  </a:schemeClr>
                </a:solidFill>
              </a:rPr>
              <a:t>Much of Earth’s surface is covered with sediments.</a:t>
            </a:r>
          </a:p>
          <a:p>
            <a:r>
              <a:rPr lang="en-US" dirty="0" smtClean="0">
                <a:solidFill>
                  <a:schemeClr val="accent1">
                    <a:lumMod val="50000"/>
                  </a:schemeClr>
                </a:solidFill>
              </a:rPr>
              <a:t>Sediments are pieces of solid material that have been deposited on Earth’s surface by wind, water, ice, gravity, or chemical precipitation.</a:t>
            </a:r>
          </a:p>
          <a:p>
            <a:r>
              <a:rPr lang="en-US" dirty="0" smtClean="0">
                <a:solidFill>
                  <a:schemeClr val="accent1">
                    <a:lumMod val="50000"/>
                  </a:schemeClr>
                </a:solidFill>
              </a:rPr>
              <a:t>When sediments became cemented together, they form sedimentary rocks.</a:t>
            </a:r>
          </a:p>
          <a:p>
            <a:r>
              <a:rPr lang="en-US" dirty="0" smtClean="0">
                <a:solidFill>
                  <a:schemeClr val="accent1">
                    <a:lumMod val="50000"/>
                  </a:schemeClr>
                </a:solidFill>
              </a:rPr>
              <a:t>The formations of sedimentary rocks begins when weathering and erosion produce sediments.</a:t>
            </a:r>
            <a:endParaRPr lang="en-US" dirty="0">
              <a:solidFill>
                <a:schemeClr val="accent1">
                  <a:lumMod val="50000"/>
                </a:schemeClr>
              </a:solidFill>
            </a:endParaRPr>
          </a:p>
        </p:txBody>
      </p:sp>
    </p:spTree>
    <p:extLst>
      <p:ext uri="{BB962C8B-B14F-4D97-AF65-F5344CB8AC3E}">
        <p14:creationId xmlns:p14="http://schemas.microsoft.com/office/powerpoint/2010/main" val="1963047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smtClean="0">
                <a:solidFill>
                  <a:schemeClr val="accent1">
                    <a:lumMod val="50000"/>
                  </a:schemeClr>
                </a:solidFill>
              </a:rPr>
              <a:t>Weathering</a:t>
            </a:r>
          </a:p>
          <a:p>
            <a:r>
              <a:rPr lang="en-US" dirty="0" smtClean="0">
                <a:solidFill>
                  <a:schemeClr val="accent1">
                    <a:lumMod val="50000"/>
                  </a:schemeClr>
                </a:solidFill>
              </a:rPr>
              <a:t>Where Earth’s crust is exposed at the surface, it is subject to weathering.</a:t>
            </a:r>
          </a:p>
          <a:p>
            <a:r>
              <a:rPr lang="en-US" dirty="0" smtClean="0">
                <a:solidFill>
                  <a:schemeClr val="accent1">
                    <a:lumMod val="50000"/>
                  </a:schemeClr>
                </a:solidFill>
              </a:rPr>
              <a:t>Weathering is a set of physical and chemical processes that break rock into smaller pieces.</a:t>
            </a:r>
          </a:p>
          <a:p>
            <a:pPr lvl="1"/>
            <a:r>
              <a:rPr lang="en-US" dirty="0" smtClean="0">
                <a:solidFill>
                  <a:schemeClr val="accent1">
                    <a:lumMod val="50000"/>
                  </a:schemeClr>
                </a:solidFill>
              </a:rPr>
              <a:t>Chemical weathering occurs when the minerals in a rock are dissolved or otherwise chemically changed.</a:t>
            </a:r>
          </a:p>
          <a:p>
            <a:pPr lvl="1"/>
            <a:r>
              <a:rPr lang="en-US" dirty="0" smtClean="0">
                <a:solidFill>
                  <a:schemeClr val="accent1">
                    <a:lumMod val="50000"/>
                  </a:schemeClr>
                </a:solidFill>
              </a:rPr>
              <a:t>Minerals remain chemically unchanged during physical weathering.</a:t>
            </a:r>
            <a:endParaRPr lang="en-US" dirty="0">
              <a:solidFill>
                <a:schemeClr val="accent1">
                  <a:lumMod val="50000"/>
                </a:schemeClr>
              </a:solidFill>
            </a:endParaRPr>
          </a:p>
        </p:txBody>
      </p:sp>
    </p:spTree>
    <p:extLst>
      <p:ext uri="{BB962C8B-B14F-4D97-AF65-F5344CB8AC3E}">
        <p14:creationId xmlns:p14="http://schemas.microsoft.com/office/powerpoint/2010/main" val="1208592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a:xfrm>
            <a:off x="457200" y="1600200"/>
            <a:ext cx="8229600" cy="5105400"/>
          </a:xfrm>
        </p:spPr>
        <p:txBody>
          <a:bodyPr/>
          <a:lstStyle/>
          <a:p>
            <a:pPr marL="0" indent="0">
              <a:buNone/>
            </a:pPr>
            <a:r>
              <a:rPr lang="en-US" dirty="0" smtClean="0">
                <a:solidFill>
                  <a:schemeClr val="accent1">
                    <a:lumMod val="50000"/>
                  </a:schemeClr>
                </a:solidFill>
              </a:rPr>
              <a:t>Elements</a:t>
            </a:r>
          </a:p>
          <a:p>
            <a:r>
              <a:rPr lang="en-US" dirty="0" smtClean="0">
                <a:solidFill>
                  <a:schemeClr val="accent1">
                    <a:lumMod val="50000"/>
                  </a:schemeClr>
                </a:solidFill>
              </a:rPr>
              <a:t>Each element is identified by a one, two or three letter abbreviation know as a chemical symbol.</a:t>
            </a:r>
            <a:endParaRPr lang="en-US" dirty="0">
              <a:solidFill>
                <a:schemeClr val="accent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35495943"/>
              </p:ext>
            </p:extLst>
          </p:nvPr>
        </p:nvGraphicFramePr>
        <p:xfrm>
          <a:off x="1219200" y="3810000"/>
          <a:ext cx="6096000" cy="2595880"/>
        </p:xfrm>
        <a:graphic>
          <a:graphicData uri="http://schemas.openxmlformats.org/drawingml/2006/table">
            <a:tbl>
              <a:tblPr firstRow="1" bandRow="1">
                <a:tableStyleId>{073A0DAA-6AF3-43AB-8588-CEC1D06C72B9}</a:tableStyleId>
              </a:tblPr>
              <a:tblGrid>
                <a:gridCol w="2032000"/>
                <a:gridCol w="2032000"/>
                <a:gridCol w="2032000"/>
              </a:tblGrid>
              <a:tr h="370840">
                <a:tc gridSpan="3">
                  <a:txBody>
                    <a:bodyPr/>
                    <a:lstStyle/>
                    <a:p>
                      <a:pPr algn="ctr"/>
                      <a:r>
                        <a:rPr lang="en-US" dirty="0" smtClean="0"/>
                        <a:t>Table 3-1 Chemical</a:t>
                      </a:r>
                      <a:r>
                        <a:rPr lang="en-US" baseline="0" dirty="0" smtClean="0"/>
                        <a:t> Symbols of Some Elements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Hydrogen</a:t>
                      </a:r>
                      <a:r>
                        <a:rPr lang="en-US" baseline="0" dirty="0" smtClean="0"/>
                        <a:t>           H</a:t>
                      </a:r>
                    </a:p>
                  </a:txBody>
                  <a:tcPr/>
                </a:tc>
                <a:tc>
                  <a:txBody>
                    <a:bodyPr/>
                    <a:lstStyle/>
                    <a:p>
                      <a:r>
                        <a:rPr lang="en-US" dirty="0" smtClean="0"/>
                        <a:t>Helium               He</a:t>
                      </a:r>
                      <a:endParaRPr lang="en-US" dirty="0"/>
                    </a:p>
                  </a:txBody>
                  <a:tcPr/>
                </a:tc>
                <a:tc>
                  <a:txBody>
                    <a:bodyPr/>
                    <a:lstStyle/>
                    <a:p>
                      <a:r>
                        <a:rPr lang="en-US" dirty="0" smtClean="0"/>
                        <a:t>Lithium             Li</a:t>
                      </a:r>
                      <a:endParaRPr lang="en-US" dirty="0"/>
                    </a:p>
                  </a:txBody>
                  <a:tcPr/>
                </a:tc>
              </a:tr>
              <a:tr h="370840">
                <a:tc>
                  <a:txBody>
                    <a:bodyPr/>
                    <a:lstStyle/>
                    <a:p>
                      <a:r>
                        <a:rPr lang="en-US" dirty="0" smtClean="0"/>
                        <a:t>Nitrogen             N</a:t>
                      </a:r>
                      <a:endParaRPr lang="en-US" dirty="0"/>
                    </a:p>
                  </a:txBody>
                  <a:tcPr/>
                </a:tc>
                <a:tc>
                  <a:txBody>
                    <a:bodyPr/>
                    <a:lstStyle/>
                    <a:p>
                      <a:r>
                        <a:rPr lang="en-US" dirty="0" smtClean="0"/>
                        <a:t>Boron                  </a:t>
                      </a:r>
                      <a:r>
                        <a:rPr lang="en-US" baseline="0" dirty="0" smtClean="0"/>
                        <a:t>B</a:t>
                      </a:r>
                      <a:endParaRPr lang="en-US" dirty="0"/>
                    </a:p>
                  </a:txBody>
                  <a:tcPr/>
                </a:tc>
                <a:tc>
                  <a:txBody>
                    <a:bodyPr/>
                    <a:lstStyle/>
                    <a:p>
                      <a:r>
                        <a:rPr lang="en-US" dirty="0" smtClean="0"/>
                        <a:t>Mercury           Hg</a:t>
                      </a:r>
                      <a:endParaRPr lang="en-US" dirty="0"/>
                    </a:p>
                  </a:txBody>
                  <a:tcPr/>
                </a:tc>
              </a:tr>
              <a:tr h="370840">
                <a:tc>
                  <a:txBody>
                    <a:bodyPr/>
                    <a:lstStyle/>
                    <a:p>
                      <a:r>
                        <a:rPr lang="en-US" dirty="0" smtClean="0"/>
                        <a:t>Neon                  Ne</a:t>
                      </a:r>
                      <a:endParaRPr lang="en-US" dirty="0"/>
                    </a:p>
                  </a:txBody>
                  <a:tcPr/>
                </a:tc>
                <a:tc>
                  <a:txBody>
                    <a:bodyPr/>
                    <a:lstStyle/>
                    <a:p>
                      <a:r>
                        <a:rPr lang="en-US" dirty="0" smtClean="0"/>
                        <a:t>Oxygen               O</a:t>
                      </a:r>
                      <a:endParaRPr lang="en-US" dirty="0"/>
                    </a:p>
                  </a:txBody>
                  <a:tcPr/>
                </a:tc>
                <a:tc>
                  <a:txBody>
                    <a:bodyPr/>
                    <a:lstStyle/>
                    <a:p>
                      <a:r>
                        <a:rPr lang="en-US" dirty="0" smtClean="0"/>
                        <a:t>Carbon              C</a:t>
                      </a:r>
                      <a:endParaRPr lang="en-US" dirty="0"/>
                    </a:p>
                  </a:txBody>
                  <a:tcPr/>
                </a:tc>
              </a:tr>
              <a:tr h="370840">
                <a:tc>
                  <a:txBody>
                    <a:bodyPr/>
                    <a:lstStyle/>
                    <a:p>
                      <a:r>
                        <a:rPr lang="en-US" dirty="0" smtClean="0"/>
                        <a:t>Aluminum         Al</a:t>
                      </a:r>
                      <a:endParaRPr lang="en-US" dirty="0"/>
                    </a:p>
                  </a:txBody>
                  <a:tcPr/>
                </a:tc>
                <a:tc>
                  <a:txBody>
                    <a:bodyPr/>
                    <a:lstStyle/>
                    <a:p>
                      <a:r>
                        <a:rPr lang="en-US" dirty="0" smtClean="0"/>
                        <a:t>Sodium              Na</a:t>
                      </a:r>
                      <a:endParaRPr lang="en-US" dirty="0"/>
                    </a:p>
                  </a:txBody>
                  <a:tcPr/>
                </a:tc>
                <a:tc>
                  <a:txBody>
                    <a:bodyPr/>
                    <a:lstStyle/>
                    <a:p>
                      <a:r>
                        <a:rPr lang="en-US" dirty="0" smtClean="0"/>
                        <a:t>Calcium            </a:t>
                      </a:r>
                      <a:r>
                        <a:rPr lang="en-US" dirty="0" err="1" smtClean="0"/>
                        <a:t>Ca</a:t>
                      </a:r>
                      <a:endParaRPr lang="en-US" dirty="0"/>
                    </a:p>
                  </a:txBody>
                  <a:tcPr/>
                </a:tc>
              </a:tr>
              <a:tr h="370840">
                <a:tc>
                  <a:txBody>
                    <a:bodyPr/>
                    <a:lstStyle/>
                    <a:p>
                      <a:r>
                        <a:rPr lang="en-US" dirty="0" smtClean="0"/>
                        <a:t>Potassium          K</a:t>
                      </a:r>
                      <a:endParaRPr lang="en-US" dirty="0"/>
                    </a:p>
                  </a:txBody>
                  <a:tcPr/>
                </a:tc>
                <a:tc>
                  <a:txBody>
                    <a:bodyPr/>
                    <a:lstStyle/>
                    <a:p>
                      <a:r>
                        <a:rPr lang="en-US" dirty="0" smtClean="0"/>
                        <a:t>Gold                   Au</a:t>
                      </a:r>
                      <a:endParaRPr lang="en-US" dirty="0"/>
                    </a:p>
                  </a:txBody>
                  <a:tcPr/>
                </a:tc>
                <a:tc>
                  <a:txBody>
                    <a:bodyPr/>
                    <a:lstStyle/>
                    <a:p>
                      <a:r>
                        <a:rPr lang="en-US" dirty="0" smtClean="0"/>
                        <a:t>Silicon               Si </a:t>
                      </a:r>
                      <a:endParaRPr lang="en-US" dirty="0"/>
                    </a:p>
                  </a:txBody>
                  <a:tcPr/>
                </a:tc>
              </a:tr>
              <a:tr h="370840">
                <a:tc>
                  <a:txBody>
                    <a:bodyPr/>
                    <a:lstStyle/>
                    <a:p>
                      <a:r>
                        <a:rPr lang="en-US" dirty="0" smtClean="0"/>
                        <a:t>Silver                  Ag</a:t>
                      </a:r>
                      <a:endParaRPr lang="en-US" dirty="0"/>
                    </a:p>
                  </a:txBody>
                  <a:tcPr/>
                </a:tc>
                <a:tc>
                  <a:txBody>
                    <a:bodyPr/>
                    <a:lstStyle/>
                    <a:p>
                      <a:r>
                        <a:rPr lang="en-US" dirty="0" smtClean="0"/>
                        <a:t>Copper              Cu</a:t>
                      </a:r>
                      <a:endParaRPr lang="en-US" dirty="0"/>
                    </a:p>
                  </a:txBody>
                  <a:tcPr/>
                </a:tc>
                <a:tc>
                  <a:txBody>
                    <a:bodyPr/>
                    <a:lstStyle/>
                    <a:p>
                      <a:r>
                        <a:rPr lang="en-US" dirty="0" smtClean="0"/>
                        <a:t>Magnesium     Mg</a:t>
                      </a:r>
                      <a:endParaRPr lang="en-US" dirty="0"/>
                    </a:p>
                  </a:txBody>
                  <a:tcPr/>
                </a:tc>
              </a:tr>
            </a:tbl>
          </a:graphicData>
        </a:graphic>
      </p:graphicFrame>
    </p:spTree>
    <p:extLst>
      <p:ext uri="{BB962C8B-B14F-4D97-AF65-F5344CB8AC3E}">
        <p14:creationId xmlns:p14="http://schemas.microsoft.com/office/powerpoint/2010/main" val="30551017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990600"/>
            <a:ext cx="8229600" cy="5486400"/>
          </a:xfrm>
        </p:spPr>
        <p:txBody>
          <a:bodyPr>
            <a:normAutofit/>
          </a:bodyPr>
          <a:lstStyle/>
          <a:p>
            <a:pPr marL="0" indent="0">
              <a:buNone/>
            </a:pPr>
            <a:r>
              <a:rPr lang="en-US" dirty="0" smtClean="0">
                <a:solidFill>
                  <a:schemeClr val="accent1">
                    <a:lumMod val="50000"/>
                  </a:schemeClr>
                </a:solidFill>
              </a:rPr>
              <a:t>Weathering</a:t>
            </a:r>
          </a:p>
          <a:p>
            <a:r>
              <a:rPr lang="en-US" dirty="0" err="1" smtClean="0">
                <a:solidFill>
                  <a:schemeClr val="accent1">
                    <a:lumMod val="50000"/>
                  </a:schemeClr>
                </a:solidFill>
              </a:rPr>
              <a:t>Clastic</a:t>
            </a:r>
            <a:r>
              <a:rPr lang="en-US" dirty="0" smtClean="0">
                <a:solidFill>
                  <a:schemeClr val="accent1">
                    <a:lumMod val="50000"/>
                  </a:schemeClr>
                </a:solidFill>
              </a:rPr>
              <a:t> describes rock and mineral fragments produced by weathering and erosion.</a:t>
            </a:r>
          </a:p>
          <a:p>
            <a:r>
              <a:rPr lang="en-US" dirty="0" err="1" smtClean="0">
                <a:solidFill>
                  <a:schemeClr val="accent1">
                    <a:lumMod val="50000"/>
                  </a:schemeClr>
                </a:solidFill>
              </a:rPr>
              <a:t>Clastic</a:t>
            </a:r>
            <a:r>
              <a:rPr lang="en-US" dirty="0" smtClean="0">
                <a:solidFill>
                  <a:schemeClr val="accent1">
                    <a:lumMod val="50000"/>
                  </a:schemeClr>
                </a:solidFill>
              </a:rPr>
              <a:t> sediments range in size from huge boulders to microscopic particles.</a:t>
            </a:r>
          </a:p>
          <a:p>
            <a:pPr marL="0" indent="0">
              <a:buNone/>
            </a:pPr>
            <a:endParaRPr lang="en-US" dirty="0" smtClean="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04777670"/>
              </p:ext>
            </p:extLst>
          </p:nvPr>
        </p:nvGraphicFramePr>
        <p:xfrm>
          <a:off x="1524000" y="3733800"/>
          <a:ext cx="6096000" cy="30175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sz="2000" dirty="0" smtClean="0">
                          <a:solidFill>
                            <a:schemeClr val="bg1"/>
                          </a:solidFill>
                        </a:rPr>
                        <a:t>Classification of </a:t>
                      </a:r>
                      <a:r>
                        <a:rPr lang="en-US" sz="2000" dirty="0" err="1" smtClean="0">
                          <a:solidFill>
                            <a:schemeClr val="bg1"/>
                          </a:solidFill>
                        </a:rPr>
                        <a:t>Clastic</a:t>
                      </a:r>
                      <a:r>
                        <a:rPr lang="en-US" sz="2000" dirty="0" smtClean="0">
                          <a:solidFill>
                            <a:schemeClr val="bg1"/>
                          </a:solidFill>
                        </a:rPr>
                        <a:t> Sediments</a:t>
                      </a:r>
                      <a:endParaRPr lang="en-US" sz="2000" dirty="0">
                        <a:solidFill>
                          <a:schemeClr val="bg1"/>
                        </a:solidFill>
                      </a:endParaRPr>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2000" dirty="0" smtClean="0">
                          <a:solidFill>
                            <a:schemeClr val="tx1">
                              <a:lumMod val="95000"/>
                              <a:lumOff val="5000"/>
                            </a:schemeClr>
                          </a:solidFill>
                        </a:rPr>
                        <a:t>Particle</a:t>
                      </a:r>
                      <a:r>
                        <a:rPr lang="en-US" sz="2000" baseline="0" dirty="0" smtClean="0">
                          <a:solidFill>
                            <a:schemeClr val="tx1">
                              <a:lumMod val="95000"/>
                              <a:lumOff val="5000"/>
                            </a:schemeClr>
                          </a:solidFill>
                        </a:rPr>
                        <a:t> Size</a:t>
                      </a:r>
                      <a:endParaRPr lang="en-US" sz="2000" dirty="0">
                        <a:solidFill>
                          <a:schemeClr val="tx1">
                            <a:lumMod val="95000"/>
                            <a:lumOff val="5000"/>
                          </a:schemeClr>
                        </a:solidFill>
                      </a:endParaRPr>
                    </a:p>
                  </a:txBody>
                  <a:tcPr/>
                </a:tc>
                <a:tc>
                  <a:txBody>
                    <a:bodyPr/>
                    <a:lstStyle/>
                    <a:p>
                      <a:pPr algn="ctr"/>
                      <a:r>
                        <a:rPr lang="en-US" sz="2000" dirty="0" smtClean="0">
                          <a:solidFill>
                            <a:schemeClr val="tx1">
                              <a:lumMod val="95000"/>
                              <a:lumOff val="5000"/>
                            </a:schemeClr>
                          </a:solidFill>
                        </a:rPr>
                        <a:t>Sediment</a:t>
                      </a:r>
                      <a:endParaRPr lang="en-US" sz="2000" dirty="0">
                        <a:solidFill>
                          <a:schemeClr val="tx1">
                            <a:lumMod val="95000"/>
                            <a:lumOff val="5000"/>
                          </a:schemeClr>
                        </a:solidFill>
                      </a:endParaRPr>
                    </a:p>
                  </a:txBody>
                  <a:tcPr/>
                </a:tc>
                <a:tc>
                  <a:txBody>
                    <a:bodyPr/>
                    <a:lstStyle/>
                    <a:p>
                      <a:pPr algn="ctr"/>
                      <a:r>
                        <a:rPr lang="en-US" sz="2000" dirty="0" smtClean="0">
                          <a:solidFill>
                            <a:schemeClr val="tx1">
                              <a:lumMod val="95000"/>
                              <a:lumOff val="5000"/>
                            </a:schemeClr>
                          </a:solidFill>
                        </a:rPr>
                        <a:t>Rock</a:t>
                      </a:r>
                      <a:endParaRPr lang="en-US" sz="2000" dirty="0">
                        <a:solidFill>
                          <a:schemeClr val="tx1">
                            <a:lumMod val="95000"/>
                            <a:lumOff val="5000"/>
                          </a:schemeClr>
                        </a:solidFill>
                      </a:endParaRPr>
                    </a:p>
                  </a:txBody>
                  <a:tcPr/>
                </a:tc>
              </a:tr>
              <a:tr h="370840">
                <a:tc>
                  <a:txBody>
                    <a:bodyPr/>
                    <a:lstStyle/>
                    <a:p>
                      <a:r>
                        <a:rPr lang="en-US" dirty="0" smtClean="0">
                          <a:solidFill>
                            <a:schemeClr val="tx1">
                              <a:lumMod val="95000"/>
                              <a:lumOff val="5000"/>
                            </a:schemeClr>
                          </a:solidFill>
                        </a:rPr>
                        <a:t>&gt;256 mm</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Boulder</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Conglomerate</a:t>
                      </a:r>
                    </a:p>
                  </a:txBody>
                  <a:tcPr/>
                </a:tc>
              </a:tr>
              <a:tr h="370840">
                <a:tc>
                  <a:txBody>
                    <a:bodyPr/>
                    <a:lstStyle/>
                    <a:p>
                      <a:r>
                        <a:rPr lang="en-US" dirty="0" smtClean="0">
                          <a:solidFill>
                            <a:schemeClr val="tx1">
                              <a:lumMod val="95000"/>
                              <a:lumOff val="5000"/>
                            </a:schemeClr>
                          </a:solidFill>
                        </a:rPr>
                        <a:t>256 –</a:t>
                      </a:r>
                      <a:r>
                        <a:rPr lang="en-US" baseline="0" dirty="0" smtClean="0">
                          <a:solidFill>
                            <a:schemeClr val="tx1">
                              <a:lumMod val="95000"/>
                              <a:lumOff val="5000"/>
                            </a:schemeClr>
                          </a:solidFill>
                        </a:rPr>
                        <a:t> 64 mm</a:t>
                      </a:r>
                    </a:p>
                  </a:txBody>
                  <a:tcPr/>
                </a:tc>
                <a:tc>
                  <a:txBody>
                    <a:bodyPr/>
                    <a:lstStyle/>
                    <a:p>
                      <a:r>
                        <a:rPr lang="en-US" dirty="0" smtClean="0">
                          <a:solidFill>
                            <a:schemeClr val="tx1">
                              <a:lumMod val="95000"/>
                              <a:lumOff val="5000"/>
                            </a:schemeClr>
                          </a:solidFill>
                        </a:rPr>
                        <a:t>Cobble</a:t>
                      </a:r>
                      <a:endParaRPr lang="en-US" dirty="0">
                        <a:solidFill>
                          <a:schemeClr val="tx1">
                            <a:lumMod val="95000"/>
                            <a:lumOff val="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95000"/>
                              <a:lumOff val="5000"/>
                            </a:schemeClr>
                          </a:solidFill>
                        </a:rPr>
                        <a:t>Conglomerate</a:t>
                      </a:r>
                    </a:p>
                  </a:txBody>
                  <a:tcPr/>
                </a:tc>
              </a:tr>
              <a:tr h="370840">
                <a:tc>
                  <a:txBody>
                    <a:bodyPr/>
                    <a:lstStyle/>
                    <a:p>
                      <a:r>
                        <a:rPr lang="en-US" dirty="0" smtClean="0">
                          <a:solidFill>
                            <a:schemeClr val="tx1">
                              <a:lumMod val="95000"/>
                              <a:lumOff val="5000"/>
                            </a:schemeClr>
                          </a:solidFill>
                        </a:rPr>
                        <a:t>64 – 2 mm</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Pebble</a:t>
                      </a:r>
                      <a:endParaRPr lang="en-US" dirty="0">
                        <a:solidFill>
                          <a:schemeClr val="tx1">
                            <a:lumMod val="95000"/>
                            <a:lumOff val="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95000"/>
                              <a:lumOff val="5000"/>
                            </a:schemeClr>
                          </a:solidFill>
                        </a:rPr>
                        <a:t>Conglomerate</a:t>
                      </a:r>
                      <a:endParaRPr lang="en-US" dirty="0">
                        <a:solidFill>
                          <a:schemeClr val="tx1">
                            <a:lumMod val="95000"/>
                            <a:lumOff val="5000"/>
                          </a:schemeClr>
                        </a:solidFill>
                      </a:endParaRPr>
                    </a:p>
                  </a:txBody>
                  <a:tcPr/>
                </a:tc>
              </a:tr>
              <a:tr h="370840">
                <a:tc>
                  <a:txBody>
                    <a:bodyPr/>
                    <a:lstStyle/>
                    <a:p>
                      <a:r>
                        <a:rPr lang="en-US" dirty="0" smtClean="0">
                          <a:solidFill>
                            <a:schemeClr val="tx1">
                              <a:lumMod val="95000"/>
                              <a:lumOff val="5000"/>
                            </a:schemeClr>
                          </a:solidFill>
                        </a:rPr>
                        <a:t>2 – 0.062</a:t>
                      </a:r>
                      <a:r>
                        <a:rPr lang="en-US" baseline="0" dirty="0" smtClean="0">
                          <a:solidFill>
                            <a:schemeClr val="tx1">
                              <a:lumMod val="95000"/>
                              <a:lumOff val="5000"/>
                            </a:schemeClr>
                          </a:solidFill>
                        </a:rPr>
                        <a:t> mm</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Sand</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Sandstone</a:t>
                      </a:r>
                      <a:endParaRPr lang="en-US" dirty="0">
                        <a:solidFill>
                          <a:schemeClr val="tx1">
                            <a:lumMod val="95000"/>
                            <a:lumOff val="5000"/>
                          </a:schemeClr>
                        </a:solidFill>
                      </a:endParaRPr>
                    </a:p>
                  </a:txBody>
                  <a:tcPr/>
                </a:tc>
              </a:tr>
              <a:tr h="370840">
                <a:tc>
                  <a:txBody>
                    <a:bodyPr/>
                    <a:lstStyle/>
                    <a:p>
                      <a:r>
                        <a:rPr lang="en-US" dirty="0" smtClean="0">
                          <a:solidFill>
                            <a:schemeClr val="tx1">
                              <a:lumMod val="95000"/>
                              <a:lumOff val="5000"/>
                            </a:schemeClr>
                          </a:solidFill>
                        </a:rPr>
                        <a:t>0.062 – 0.0039 mm</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Silt</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Siltstone</a:t>
                      </a:r>
                      <a:endParaRPr lang="en-US" dirty="0">
                        <a:solidFill>
                          <a:schemeClr val="tx1">
                            <a:lumMod val="95000"/>
                            <a:lumOff val="5000"/>
                          </a:schemeClr>
                        </a:solidFill>
                      </a:endParaRPr>
                    </a:p>
                  </a:txBody>
                  <a:tcPr/>
                </a:tc>
              </a:tr>
              <a:tr h="370840">
                <a:tc>
                  <a:txBody>
                    <a:bodyPr/>
                    <a:lstStyle/>
                    <a:p>
                      <a:r>
                        <a:rPr lang="en-US" dirty="0" smtClean="0">
                          <a:solidFill>
                            <a:schemeClr val="tx1">
                              <a:lumMod val="95000"/>
                              <a:lumOff val="5000"/>
                            </a:schemeClr>
                          </a:solidFill>
                        </a:rPr>
                        <a:t>&lt; 0.0039 mm</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Clay</a:t>
                      </a:r>
                      <a:endParaRPr lang="en-US" dirty="0">
                        <a:solidFill>
                          <a:schemeClr val="tx1">
                            <a:lumMod val="95000"/>
                            <a:lumOff val="5000"/>
                          </a:schemeClr>
                        </a:solidFill>
                      </a:endParaRPr>
                    </a:p>
                  </a:txBody>
                  <a:tcPr/>
                </a:tc>
                <a:tc>
                  <a:txBody>
                    <a:bodyPr/>
                    <a:lstStyle/>
                    <a:p>
                      <a:r>
                        <a:rPr lang="en-US" dirty="0" smtClean="0">
                          <a:solidFill>
                            <a:schemeClr val="tx1">
                              <a:lumMod val="95000"/>
                              <a:lumOff val="5000"/>
                            </a:schemeClr>
                          </a:solidFill>
                        </a:rPr>
                        <a:t>Mudstone or Shale</a:t>
                      </a:r>
                      <a:endParaRPr lang="en-US" dirty="0">
                        <a:solidFill>
                          <a:schemeClr val="tx1">
                            <a:lumMod val="95000"/>
                            <a:lumOff val="5000"/>
                          </a:schemeClr>
                        </a:solidFill>
                      </a:endParaRPr>
                    </a:p>
                  </a:txBody>
                  <a:tcPr/>
                </a:tc>
              </a:tr>
            </a:tbl>
          </a:graphicData>
        </a:graphic>
      </p:graphicFrame>
    </p:spTree>
    <p:extLst>
      <p:ext uri="{BB962C8B-B14F-4D97-AF65-F5344CB8AC3E}">
        <p14:creationId xmlns:p14="http://schemas.microsoft.com/office/powerpoint/2010/main" val="2868051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lnSpcReduction="10000"/>
          </a:bodyPr>
          <a:lstStyle/>
          <a:p>
            <a:pPr marL="0" indent="0">
              <a:buNone/>
            </a:pPr>
            <a:r>
              <a:rPr lang="en-US" dirty="0" smtClean="0">
                <a:solidFill>
                  <a:schemeClr val="accent1">
                    <a:lumMod val="50000"/>
                  </a:schemeClr>
                </a:solidFill>
              </a:rPr>
              <a:t>Erosion and Transport</a:t>
            </a:r>
          </a:p>
          <a:p>
            <a:r>
              <a:rPr lang="en-US" dirty="0" smtClean="0">
                <a:solidFill>
                  <a:schemeClr val="accent1">
                    <a:lumMod val="50000"/>
                  </a:schemeClr>
                </a:solidFill>
              </a:rPr>
              <a:t>After rock fragments have been weathered out of outcrops, they are transported to new locations.</a:t>
            </a:r>
          </a:p>
          <a:p>
            <a:r>
              <a:rPr lang="en-US" dirty="0" smtClean="0">
                <a:solidFill>
                  <a:schemeClr val="accent1">
                    <a:lumMod val="50000"/>
                  </a:schemeClr>
                </a:solidFill>
              </a:rPr>
              <a:t>Erosion is the removal and movement of surface materials from one location to another.</a:t>
            </a:r>
          </a:p>
          <a:p>
            <a:r>
              <a:rPr lang="en-US" dirty="0" smtClean="0">
                <a:solidFill>
                  <a:schemeClr val="accent1">
                    <a:lumMod val="50000"/>
                  </a:schemeClr>
                </a:solidFill>
              </a:rPr>
              <a:t>The four main agents of erosion are wind, moving water, gravity and glaciers.</a:t>
            </a:r>
          </a:p>
          <a:p>
            <a:r>
              <a:rPr lang="en-US" dirty="0" smtClean="0">
                <a:solidFill>
                  <a:schemeClr val="accent1">
                    <a:lumMod val="50000"/>
                  </a:schemeClr>
                </a:solidFill>
              </a:rPr>
              <a:t>Eroded materials are almost always carried downhill.</a:t>
            </a:r>
          </a:p>
        </p:txBody>
      </p:sp>
    </p:spTree>
    <p:extLst>
      <p:ext uri="{BB962C8B-B14F-4D97-AF65-F5344CB8AC3E}">
        <p14:creationId xmlns:p14="http://schemas.microsoft.com/office/powerpoint/2010/main" val="39310238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smtClean="0">
                <a:solidFill>
                  <a:schemeClr val="accent1">
                    <a:lumMod val="50000"/>
                  </a:schemeClr>
                </a:solidFill>
              </a:rPr>
              <a:t>Erosion and Transport</a:t>
            </a:r>
          </a:p>
          <a:p>
            <a:r>
              <a:rPr lang="en-US" dirty="0" smtClean="0">
                <a:solidFill>
                  <a:schemeClr val="accent1">
                    <a:lumMod val="50000"/>
                  </a:schemeClr>
                </a:solidFill>
              </a:rPr>
              <a:t>Deposition</a:t>
            </a:r>
          </a:p>
          <a:p>
            <a:pPr lvl="1"/>
            <a:r>
              <a:rPr lang="en-US" dirty="0" smtClean="0">
                <a:solidFill>
                  <a:schemeClr val="accent1">
                    <a:lumMod val="50000"/>
                  </a:schemeClr>
                </a:solidFill>
              </a:rPr>
              <a:t>Deposition occurs when sediments are laid down on the ground or sink to the bottoms of bodies of water.</a:t>
            </a:r>
          </a:p>
          <a:p>
            <a:pPr lvl="1"/>
            <a:r>
              <a:rPr lang="en-US" dirty="0" smtClean="0">
                <a:solidFill>
                  <a:schemeClr val="accent1">
                    <a:lumMod val="50000"/>
                  </a:schemeClr>
                </a:solidFill>
              </a:rPr>
              <a:t>Sediments are deposited when transport stop.</a:t>
            </a:r>
          </a:p>
          <a:p>
            <a:pPr lvl="1"/>
            <a:r>
              <a:rPr lang="en-US" dirty="0" smtClean="0">
                <a:solidFill>
                  <a:schemeClr val="accent1">
                    <a:lumMod val="50000"/>
                  </a:schemeClr>
                </a:solidFill>
              </a:rPr>
              <a:t>As water or wind slows down, the largest particles settle out first, then the next largest, and so on, so that different-sized particles are sorted into layers.</a:t>
            </a:r>
          </a:p>
        </p:txBody>
      </p:sp>
    </p:spTree>
    <p:extLst>
      <p:ext uri="{BB962C8B-B14F-4D97-AF65-F5344CB8AC3E}">
        <p14:creationId xmlns:p14="http://schemas.microsoft.com/office/powerpoint/2010/main" val="40796691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err="1" smtClean="0">
                <a:solidFill>
                  <a:schemeClr val="accent1">
                    <a:lumMod val="50000"/>
                  </a:schemeClr>
                </a:solidFill>
              </a:rPr>
              <a:t>Lithification</a:t>
            </a:r>
            <a:endParaRPr lang="en-US" dirty="0" smtClean="0">
              <a:solidFill>
                <a:schemeClr val="accent1">
                  <a:lumMod val="50000"/>
                </a:schemeClr>
              </a:solidFill>
            </a:endParaRPr>
          </a:p>
          <a:p>
            <a:r>
              <a:rPr lang="en-US" dirty="0" err="1" smtClean="0">
                <a:solidFill>
                  <a:schemeClr val="accent1">
                    <a:lumMod val="50000"/>
                  </a:schemeClr>
                </a:solidFill>
              </a:rPr>
              <a:t>Lithification</a:t>
            </a:r>
            <a:r>
              <a:rPr lang="en-US" dirty="0" smtClean="0">
                <a:solidFill>
                  <a:schemeClr val="accent1">
                    <a:lumMod val="50000"/>
                  </a:schemeClr>
                </a:solidFill>
              </a:rPr>
              <a:t> begins as the </a:t>
            </a:r>
            <a:r>
              <a:rPr lang="en-US" dirty="0" err="1" smtClean="0">
                <a:solidFill>
                  <a:schemeClr val="accent1">
                    <a:lumMod val="50000"/>
                  </a:schemeClr>
                </a:solidFill>
              </a:rPr>
              <a:t>the</a:t>
            </a:r>
            <a:r>
              <a:rPr lang="en-US" dirty="0" smtClean="0">
                <a:solidFill>
                  <a:schemeClr val="accent1">
                    <a:lumMod val="50000"/>
                  </a:schemeClr>
                </a:solidFill>
              </a:rPr>
              <a:t> weight of overlaying sediments forces the sediment grains closer together, causing the physical changes.</a:t>
            </a:r>
          </a:p>
          <a:p>
            <a:r>
              <a:rPr lang="en-US" dirty="0" smtClean="0">
                <a:solidFill>
                  <a:schemeClr val="accent1">
                    <a:lumMod val="50000"/>
                  </a:schemeClr>
                </a:solidFill>
              </a:rPr>
              <a:t>Layers of mud shrink as excess water is squeezed out.</a:t>
            </a:r>
          </a:p>
        </p:txBody>
      </p:sp>
    </p:spTree>
    <p:extLst>
      <p:ext uri="{BB962C8B-B14F-4D97-AF65-F5344CB8AC3E}">
        <p14:creationId xmlns:p14="http://schemas.microsoft.com/office/powerpoint/2010/main" val="2673869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err="1" smtClean="0">
                <a:solidFill>
                  <a:schemeClr val="accent1">
                    <a:lumMod val="50000"/>
                  </a:schemeClr>
                </a:solidFill>
              </a:rPr>
              <a:t>Lithification</a:t>
            </a:r>
            <a:endParaRPr lang="en-US" dirty="0" smtClean="0">
              <a:solidFill>
                <a:schemeClr val="accent1">
                  <a:lumMod val="50000"/>
                </a:schemeClr>
              </a:solidFill>
            </a:endParaRPr>
          </a:p>
          <a:p>
            <a:r>
              <a:rPr lang="en-US" dirty="0" smtClean="0">
                <a:solidFill>
                  <a:schemeClr val="accent1">
                    <a:lumMod val="50000"/>
                  </a:schemeClr>
                </a:solidFill>
              </a:rPr>
              <a:t>Sand resists additional compaction during burial.</a:t>
            </a:r>
          </a:p>
          <a:p>
            <a:r>
              <a:rPr lang="en-US" dirty="0" smtClean="0">
                <a:solidFill>
                  <a:schemeClr val="accent1">
                    <a:lumMod val="50000"/>
                  </a:schemeClr>
                </a:solidFill>
              </a:rPr>
              <a:t>Grain-to-grain contacts in sand form a supporting framework that helps maintain open spaces between the grains.</a:t>
            </a:r>
          </a:p>
        </p:txBody>
      </p:sp>
    </p:spTree>
    <p:extLst>
      <p:ext uri="{BB962C8B-B14F-4D97-AF65-F5344CB8AC3E}">
        <p14:creationId xmlns:p14="http://schemas.microsoft.com/office/powerpoint/2010/main" val="16701889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err="1" smtClean="0">
                <a:solidFill>
                  <a:schemeClr val="accent1">
                    <a:lumMod val="50000"/>
                  </a:schemeClr>
                </a:solidFill>
              </a:rPr>
              <a:t>Lithification</a:t>
            </a:r>
            <a:endParaRPr lang="en-US" dirty="0" smtClean="0">
              <a:solidFill>
                <a:schemeClr val="accent1">
                  <a:lumMod val="50000"/>
                </a:schemeClr>
              </a:solidFill>
            </a:endParaRPr>
          </a:p>
          <a:p>
            <a:r>
              <a:rPr lang="en-US" dirty="0" smtClean="0">
                <a:solidFill>
                  <a:schemeClr val="accent1">
                    <a:lumMod val="50000"/>
                  </a:schemeClr>
                </a:solidFill>
              </a:rPr>
              <a:t>The temperature in Earth’s crust increases with depth by about 30°C per kilometer.</a:t>
            </a:r>
          </a:p>
          <a:p>
            <a:r>
              <a:rPr lang="en-US" dirty="0" smtClean="0">
                <a:solidFill>
                  <a:schemeClr val="accent1">
                    <a:lumMod val="50000"/>
                  </a:schemeClr>
                </a:solidFill>
              </a:rPr>
              <a:t>Sediments that are buried 3 to 4 km deep experience temperatures that are high enough to start the chemical and mineral changes that cause cementation.</a:t>
            </a:r>
          </a:p>
          <a:p>
            <a:r>
              <a:rPr lang="en-US" dirty="0" smtClean="0">
                <a:solidFill>
                  <a:schemeClr val="accent1">
                    <a:lumMod val="50000"/>
                  </a:schemeClr>
                </a:solidFill>
              </a:rPr>
              <a:t>Cementation occurs when mineral growth cements sediment grains together into solid rock.</a:t>
            </a:r>
          </a:p>
        </p:txBody>
      </p:sp>
    </p:spTree>
    <p:extLst>
      <p:ext uri="{BB962C8B-B14F-4D97-AF65-F5344CB8AC3E}">
        <p14:creationId xmlns:p14="http://schemas.microsoft.com/office/powerpoint/2010/main" val="10165082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err="1" smtClean="0">
                <a:solidFill>
                  <a:schemeClr val="accent1">
                    <a:lumMod val="50000"/>
                  </a:schemeClr>
                </a:solidFill>
              </a:rPr>
              <a:t>Lithification</a:t>
            </a:r>
            <a:endParaRPr lang="en-US" dirty="0" smtClean="0">
              <a:solidFill>
                <a:schemeClr val="accent1">
                  <a:lumMod val="50000"/>
                </a:schemeClr>
              </a:solidFill>
            </a:endParaRPr>
          </a:p>
          <a:p>
            <a:r>
              <a:rPr lang="en-US" dirty="0" smtClean="0">
                <a:solidFill>
                  <a:schemeClr val="accent1">
                    <a:lumMod val="50000"/>
                  </a:schemeClr>
                </a:solidFill>
              </a:rPr>
              <a:t>There are two common types of cementation:</a:t>
            </a:r>
          </a:p>
          <a:p>
            <a:pPr lvl="1"/>
            <a:r>
              <a:rPr lang="en-US" dirty="0" smtClean="0">
                <a:solidFill>
                  <a:schemeClr val="accent1">
                    <a:lumMod val="50000"/>
                  </a:schemeClr>
                </a:solidFill>
              </a:rPr>
              <a:t>A new mineral, such as calcite (</a:t>
            </a:r>
            <a:r>
              <a:rPr lang="en-US" dirty="0" err="1" smtClean="0">
                <a:solidFill>
                  <a:schemeClr val="accent1">
                    <a:lumMod val="50000"/>
                  </a:schemeClr>
                </a:solidFill>
              </a:rPr>
              <a:t>CaCO</a:t>
            </a:r>
            <a:r>
              <a:rPr lang="en-US" dirty="0" smtClean="0">
                <a:solidFill>
                  <a:schemeClr val="accent1">
                    <a:lumMod val="50000"/>
                  </a:schemeClr>
                </a:solidFill>
              </a:rPr>
              <a:t>₃), or iron oxide (</a:t>
            </a:r>
            <a:r>
              <a:rPr lang="en-US" dirty="0" err="1" smtClean="0">
                <a:solidFill>
                  <a:schemeClr val="accent1">
                    <a:lumMod val="50000"/>
                  </a:schemeClr>
                </a:solidFill>
              </a:rPr>
              <a:t>Fe₂O</a:t>
            </a:r>
            <a:r>
              <a:rPr lang="en-US" dirty="0" smtClean="0">
                <a:solidFill>
                  <a:schemeClr val="accent1">
                    <a:lumMod val="50000"/>
                  </a:schemeClr>
                </a:solidFill>
              </a:rPr>
              <a:t>₃) grows between sediment grains as dissolved minerals precipitate out of groundwater.</a:t>
            </a:r>
          </a:p>
          <a:p>
            <a:pPr lvl="1"/>
            <a:r>
              <a:rPr lang="en-US" dirty="0" smtClean="0">
                <a:solidFill>
                  <a:schemeClr val="accent1">
                    <a:lumMod val="50000"/>
                  </a:schemeClr>
                </a:solidFill>
              </a:rPr>
              <a:t>Existing mineral grains grow larger as more of the same mineral precipitates from groundwater and crystallizes around them.</a:t>
            </a:r>
          </a:p>
        </p:txBody>
      </p:sp>
    </p:spTree>
    <p:extLst>
      <p:ext uri="{BB962C8B-B14F-4D97-AF65-F5344CB8AC3E}">
        <p14:creationId xmlns:p14="http://schemas.microsoft.com/office/powerpoint/2010/main" val="17484976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US" dirty="0" smtClean="0">
                <a:solidFill>
                  <a:schemeClr val="accent1">
                    <a:lumMod val="50000"/>
                  </a:schemeClr>
                </a:solidFill>
              </a:rPr>
              <a:t>Features of Sedimentary Rocks</a:t>
            </a:r>
          </a:p>
          <a:p>
            <a:r>
              <a:rPr lang="en-US" dirty="0" smtClean="0">
                <a:solidFill>
                  <a:schemeClr val="accent1">
                    <a:lumMod val="50000"/>
                  </a:schemeClr>
                </a:solidFill>
              </a:rPr>
              <a:t>Evidence of Past Life</a:t>
            </a:r>
          </a:p>
          <a:p>
            <a:pPr lvl="1"/>
            <a:r>
              <a:rPr lang="en-US" dirty="0" smtClean="0">
                <a:solidFill>
                  <a:schemeClr val="accent1">
                    <a:lumMod val="50000"/>
                  </a:schemeClr>
                </a:solidFill>
              </a:rPr>
              <a:t>Fossils are possibly the best-known features of sedimentary rocks.</a:t>
            </a:r>
          </a:p>
          <a:p>
            <a:pPr lvl="1"/>
            <a:r>
              <a:rPr lang="en-US" dirty="0" smtClean="0">
                <a:solidFill>
                  <a:schemeClr val="accent1">
                    <a:lumMod val="50000"/>
                  </a:schemeClr>
                </a:solidFill>
              </a:rPr>
              <a:t>Fossils are the preserved remains, impressions, or any other evidence of once-living organisms.</a:t>
            </a:r>
          </a:p>
          <a:p>
            <a:pPr lvl="1"/>
            <a:r>
              <a:rPr lang="en-US" dirty="0" smtClean="0">
                <a:solidFill>
                  <a:schemeClr val="accent1">
                    <a:lumMod val="50000"/>
                  </a:schemeClr>
                </a:solidFill>
              </a:rPr>
              <a:t>Fossils are of great interest to Earth scientists because fossils provide evidence of the types of organisms that lived in the distant past, the environment that existed in the past, and how organisms have changed over time.</a:t>
            </a:r>
          </a:p>
        </p:txBody>
      </p:sp>
    </p:spTree>
    <p:extLst>
      <p:ext uri="{BB962C8B-B14F-4D97-AF65-F5344CB8AC3E}">
        <p14:creationId xmlns:p14="http://schemas.microsoft.com/office/powerpoint/2010/main" val="33436652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3276600"/>
          </a:xfrm>
        </p:spPr>
        <p:txBody>
          <a:bodyPr>
            <a:normAutofit/>
          </a:bodyPr>
          <a:lstStyle/>
          <a:p>
            <a:pPr marL="0" indent="0">
              <a:buNone/>
            </a:pPr>
            <a:r>
              <a:rPr lang="en-US" dirty="0" smtClean="0">
                <a:solidFill>
                  <a:schemeClr val="accent1">
                    <a:lumMod val="50000"/>
                  </a:schemeClr>
                </a:solidFill>
              </a:rPr>
              <a:t>Features of Sedimentary Rocks</a:t>
            </a:r>
          </a:p>
          <a:p>
            <a:r>
              <a:rPr lang="en-US" dirty="0" smtClean="0">
                <a:solidFill>
                  <a:schemeClr val="accent1">
                    <a:lumMod val="50000"/>
                  </a:schemeClr>
                </a:solidFill>
              </a:rPr>
              <a:t>Sometimes, minerals such as quartz and calcite, can crystallize in a cavity of a sedimentary rock.</a:t>
            </a:r>
          </a:p>
          <a:p>
            <a:r>
              <a:rPr lang="en-US" dirty="0" smtClean="0">
                <a:solidFill>
                  <a:schemeClr val="accent1">
                    <a:lumMod val="50000"/>
                  </a:schemeClr>
                </a:solidFill>
              </a:rPr>
              <a:t>A geode is a sedimentary rock with a crystal cavity.</a:t>
            </a:r>
          </a:p>
          <a:p>
            <a:endParaRPr lang="en-US" dirty="0" smtClean="0">
              <a:solidFill>
                <a:schemeClr val="accent1">
                  <a:lumMod val="50000"/>
                </a:schemeClr>
              </a:solidFill>
            </a:endParaRPr>
          </a:p>
        </p:txBody>
      </p:sp>
    </p:spTree>
    <p:extLst>
      <p:ext uri="{BB962C8B-B14F-4D97-AF65-F5344CB8AC3E}">
        <p14:creationId xmlns:p14="http://schemas.microsoft.com/office/powerpoint/2010/main" val="4571130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4191000"/>
          </a:xfrm>
        </p:spPr>
        <p:txBody>
          <a:bodyPr>
            <a:normAutofit/>
          </a:bodyPr>
          <a:lstStyle/>
          <a:p>
            <a:pPr marL="0" indent="0">
              <a:buNone/>
            </a:pPr>
            <a:r>
              <a:rPr lang="en-US" dirty="0" smtClean="0">
                <a:solidFill>
                  <a:schemeClr val="accent1">
                    <a:lumMod val="50000"/>
                  </a:schemeClr>
                </a:solidFill>
              </a:rPr>
              <a:t>Features of Sedimentary Rocks</a:t>
            </a:r>
          </a:p>
          <a:p>
            <a:r>
              <a:rPr lang="en-US" dirty="0" smtClean="0">
                <a:solidFill>
                  <a:schemeClr val="accent1">
                    <a:lumMod val="50000"/>
                  </a:schemeClr>
                </a:solidFill>
              </a:rPr>
              <a:t>Bedding, or horizontal layering, is the primary feature of sedimentary rocks.</a:t>
            </a:r>
          </a:p>
          <a:p>
            <a:r>
              <a:rPr lang="en-US" dirty="0" smtClean="0">
                <a:solidFill>
                  <a:schemeClr val="accent1">
                    <a:lumMod val="50000"/>
                  </a:schemeClr>
                </a:solidFill>
              </a:rPr>
              <a:t>The type of bedding depends upon the method of transport.</a:t>
            </a:r>
          </a:p>
          <a:p>
            <a:r>
              <a:rPr lang="en-US" dirty="0" smtClean="0">
                <a:solidFill>
                  <a:schemeClr val="accent1">
                    <a:lumMod val="50000"/>
                  </a:schemeClr>
                </a:solidFill>
              </a:rPr>
              <a:t>The size of the grains and the material within the bedding depend upon many factors.</a:t>
            </a:r>
          </a:p>
          <a:p>
            <a:endParaRPr lang="en-US" dirty="0" smtClean="0">
              <a:solidFill>
                <a:schemeClr val="accent1">
                  <a:lumMod val="50000"/>
                </a:schemeClr>
              </a:solidFill>
            </a:endParaRPr>
          </a:p>
        </p:txBody>
      </p:sp>
    </p:spTree>
    <p:extLst>
      <p:ext uri="{BB962C8B-B14F-4D97-AF65-F5344CB8AC3E}">
        <p14:creationId xmlns:p14="http://schemas.microsoft.com/office/powerpoint/2010/main" val="126652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p:txBody>
          <a:bodyPr/>
          <a:lstStyle/>
          <a:p>
            <a:pPr marL="0" indent="0">
              <a:buNone/>
            </a:pPr>
            <a:r>
              <a:rPr lang="en-US" dirty="0" smtClean="0">
                <a:solidFill>
                  <a:schemeClr val="accent1">
                    <a:lumMod val="50000"/>
                  </a:schemeClr>
                </a:solidFill>
              </a:rPr>
              <a:t>What elements are most abundant?</a:t>
            </a:r>
          </a:p>
          <a:p>
            <a:r>
              <a:rPr lang="en-US" dirty="0" smtClean="0">
                <a:solidFill>
                  <a:schemeClr val="accent1">
                    <a:lumMod val="50000"/>
                  </a:schemeClr>
                </a:solidFill>
              </a:rPr>
              <a:t>The two most abundant elements in the universe are hydrogen and helium.</a:t>
            </a:r>
            <a:endParaRPr lang="en-US" dirty="0">
              <a:solidFill>
                <a:schemeClr val="accent1">
                  <a:lumMod val="50000"/>
                </a:schemeClr>
              </a:solidFill>
            </a:endParaRPr>
          </a:p>
        </p:txBody>
      </p:sp>
      <p:graphicFrame>
        <p:nvGraphicFramePr>
          <p:cNvPr id="4" name="Chart 3"/>
          <p:cNvGraphicFramePr/>
          <p:nvPr>
            <p:extLst>
              <p:ext uri="{D42A27DB-BD31-4B8C-83A1-F6EECF244321}">
                <p14:modId xmlns:p14="http://schemas.microsoft.com/office/powerpoint/2010/main" val="3982024733"/>
              </p:ext>
            </p:extLst>
          </p:nvPr>
        </p:nvGraphicFramePr>
        <p:xfrm>
          <a:off x="457200" y="3581400"/>
          <a:ext cx="56388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252172" y="4648200"/>
            <a:ext cx="21336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Hydrogen – 93.5%</a:t>
            </a:r>
          </a:p>
          <a:p>
            <a:r>
              <a:rPr lang="en-US" dirty="0" smtClean="0"/>
              <a:t>Helium – 6.3%</a:t>
            </a:r>
          </a:p>
          <a:p>
            <a:r>
              <a:rPr lang="en-US" dirty="0" smtClean="0"/>
              <a:t>Oxygen – 0.065%</a:t>
            </a:r>
          </a:p>
          <a:p>
            <a:r>
              <a:rPr lang="en-US" dirty="0" smtClean="0"/>
              <a:t>Others – .14%</a:t>
            </a:r>
            <a:endParaRPr lang="en-US" dirty="0"/>
          </a:p>
        </p:txBody>
      </p:sp>
    </p:spTree>
    <p:extLst>
      <p:ext uri="{BB962C8B-B14F-4D97-AF65-F5344CB8AC3E}">
        <p14:creationId xmlns:p14="http://schemas.microsoft.com/office/powerpoint/2010/main" val="15012708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4191000"/>
          </a:xfrm>
        </p:spPr>
        <p:txBody>
          <a:bodyPr>
            <a:normAutofit/>
          </a:bodyPr>
          <a:lstStyle/>
          <a:p>
            <a:pPr marL="0" indent="0">
              <a:buNone/>
            </a:pPr>
            <a:r>
              <a:rPr lang="en-US" dirty="0" smtClean="0">
                <a:solidFill>
                  <a:schemeClr val="accent1">
                    <a:lumMod val="50000"/>
                  </a:schemeClr>
                </a:solidFill>
              </a:rPr>
              <a:t>Features of Sedimentary Rocks</a:t>
            </a:r>
          </a:p>
          <a:p>
            <a:r>
              <a:rPr lang="en-US" dirty="0" smtClean="0">
                <a:solidFill>
                  <a:schemeClr val="accent1">
                    <a:lumMod val="50000"/>
                  </a:schemeClr>
                </a:solidFill>
              </a:rPr>
              <a:t>Graded bedding is bedding in which the particle sizes become progressively heavier and coarser towards the bottom layer.</a:t>
            </a:r>
          </a:p>
          <a:p>
            <a:r>
              <a:rPr lang="en-US" dirty="0" smtClean="0">
                <a:solidFill>
                  <a:schemeClr val="accent1">
                    <a:lumMod val="50000"/>
                  </a:schemeClr>
                </a:solidFill>
              </a:rPr>
              <a:t>Graded bedding is often observed in marine sedimentary rocks that were deposited by underwater landslides.</a:t>
            </a:r>
          </a:p>
        </p:txBody>
      </p:sp>
    </p:spTree>
    <p:extLst>
      <p:ext uri="{BB962C8B-B14F-4D97-AF65-F5344CB8AC3E}">
        <p14:creationId xmlns:p14="http://schemas.microsoft.com/office/powerpoint/2010/main" val="1590386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latin typeface="Comic Sans MS" pitchFamily="66" charset="0"/>
              </a:rPr>
              <a:t>Section 6.1 – Formation of Sedimentary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143000"/>
            <a:ext cx="8229600" cy="4191000"/>
          </a:xfrm>
        </p:spPr>
        <p:txBody>
          <a:bodyPr>
            <a:normAutofit/>
          </a:bodyPr>
          <a:lstStyle/>
          <a:p>
            <a:pPr marL="0" indent="0">
              <a:buNone/>
            </a:pPr>
            <a:r>
              <a:rPr lang="en-US" dirty="0" smtClean="0">
                <a:solidFill>
                  <a:schemeClr val="accent1">
                    <a:lumMod val="50000"/>
                  </a:schemeClr>
                </a:solidFill>
              </a:rPr>
              <a:t>Features of Sedimentary Rocks</a:t>
            </a:r>
          </a:p>
          <a:p>
            <a:r>
              <a:rPr lang="en-US" dirty="0" smtClean="0">
                <a:solidFill>
                  <a:schemeClr val="accent1">
                    <a:lumMod val="50000"/>
                  </a:schemeClr>
                </a:solidFill>
              </a:rPr>
              <a:t>Cross-bedding is formed as inclined layers of sediment move forward across a horizontal surface. (Figure 6.6, pg. 126)</a:t>
            </a:r>
          </a:p>
        </p:txBody>
      </p:sp>
    </p:spTree>
    <p:extLst>
      <p:ext uri="{BB962C8B-B14F-4D97-AF65-F5344CB8AC3E}">
        <p14:creationId xmlns:p14="http://schemas.microsoft.com/office/powerpoint/2010/main" val="41752293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FF0000"/>
                </a:solidFill>
                <a:latin typeface="Comic Sans MS" pitchFamily="66" charset="0"/>
              </a:rPr>
              <a:t>Section 6.3 – Metamorphic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066800"/>
            <a:ext cx="8229600" cy="5334000"/>
          </a:xfrm>
        </p:spPr>
        <p:txBody>
          <a:bodyPr>
            <a:normAutofit fontScale="92500" lnSpcReduction="10000"/>
          </a:bodyPr>
          <a:lstStyle/>
          <a:p>
            <a:pPr marL="0" indent="0">
              <a:buNone/>
            </a:pPr>
            <a:r>
              <a:rPr lang="en-US" dirty="0" smtClean="0">
                <a:solidFill>
                  <a:schemeClr val="accent1">
                    <a:lumMod val="50000"/>
                  </a:schemeClr>
                </a:solidFill>
              </a:rPr>
              <a:t>Causes of Metamorphism</a:t>
            </a:r>
          </a:p>
          <a:p>
            <a:r>
              <a:rPr lang="en-US" dirty="0" smtClean="0">
                <a:solidFill>
                  <a:schemeClr val="accent1">
                    <a:lumMod val="50000"/>
                  </a:schemeClr>
                </a:solidFill>
              </a:rPr>
              <a:t>Metamorphic rock forms when high temperature and pressure combine to alter the texture, mineralogy, or chemical composition of a rock without melting it.</a:t>
            </a:r>
          </a:p>
          <a:p>
            <a:r>
              <a:rPr lang="en-US" dirty="0" smtClean="0">
                <a:solidFill>
                  <a:schemeClr val="accent1">
                    <a:lumMod val="50000"/>
                  </a:schemeClr>
                </a:solidFill>
              </a:rPr>
              <a:t>The high temperatures ultimately are derived from Earth’s internal heat.</a:t>
            </a:r>
          </a:p>
          <a:p>
            <a:r>
              <a:rPr lang="en-US" dirty="0" smtClean="0">
                <a:solidFill>
                  <a:schemeClr val="accent1">
                    <a:lumMod val="50000"/>
                  </a:schemeClr>
                </a:solidFill>
              </a:rPr>
              <a:t>The high pressures can be generated in two ways:</a:t>
            </a:r>
          </a:p>
          <a:p>
            <a:pPr lvl="1"/>
            <a:r>
              <a:rPr lang="en-US" dirty="0" smtClean="0">
                <a:solidFill>
                  <a:schemeClr val="accent1">
                    <a:lumMod val="50000"/>
                  </a:schemeClr>
                </a:solidFill>
              </a:rPr>
              <a:t>From vertical pressure caused by the weight of overlaying rock</a:t>
            </a:r>
          </a:p>
          <a:p>
            <a:pPr lvl="1"/>
            <a:r>
              <a:rPr lang="en-US" dirty="0" smtClean="0">
                <a:solidFill>
                  <a:schemeClr val="accent1">
                    <a:lumMod val="50000"/>
                  </a:schemeClr>
                </a:solidFill>
              </a:rPr>
              <a:t>From the compressive forces generated as rocks are deformed during mountain building</a:t>
            </a:r>
          </a:p>
          <a:p>
            <a:pPr lvl="1"/>
            <a:endParaRPr lang="en-US" dirty="0" smtClean="0">
              <a:solidFill>
                <a:schemeClr val="accent1">
                  <a:lumMod val="50000"/>
                </a:schemeClr>
              </a:solidFill>
            </a:endParaRPr>
          </a:p>
        </p:txBody>
      </p:sp>
    </p:spTree>
    <p:extLst>
      <p:ext uri="{BB962C8B-B14F-4D97-AF65-F5344CB8AC3E}">
        <p14:creationId xmlns:p14="http://schemas.microsoft.com/office/powerpoint/2010/main" val="40430253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FF0000"/>
                </a:solidFill>
                <a:latin typeface="Comic Sans MS" pitchFamily="66" charset="0"/>
              </a:rPr>
              <a:t>Section 6.3 – Metamorphic Rocks</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066800"/>
            <a:ext cx="8229600" cy="5334000"/>
          </a:xfrm>
        </p:spPr>
        <p:txBody>
          <a:bodyPr>
            <a:normAutofit/>
          </a:bodyPr>
          <a:lstStyle/>
          <a:p>
            <a:pPr marL="0" indent="0">
              <a:buNone/>
            </a:pPr>
            <a:r>
              <a:rPr lang="en-US" dirty="0" smtClean="0">
                <a:solidFill>
                  <a:schemeClr val="accent1">
                    <a:lumMod val="50000"/>
                  </a:schemeClr>
                </a:solidFill>
              </a:rPr>
              <a:t>Metamorphic Textures</a:t>
            </a:r>
            <a:endParaRPr lang="en-US" dirty="0">
              <a:solidFill>
                <a:schemeClr val="accent1">
                  <a:lumMod val="50000"/>
                </a:schemeClr>
              </a:solidFill>
            </a:endParaRPr>
          </a:p>
          <a:p>
            <a:r>
              <a:rPr lang="en-US" dirty="0" smtClean="0">
                <a:solidFill>
                  <a:schemeClr val="accent1">
                    <a:lumMod val="50000"/>
                  </a:schemeClr>
                </a:solidFill>
              </a:rPr>
              <a:t>Metamorphic rocks are classified into two textural groups:  Foliated and </a:t>
            </a:r>
            <a:r>
              <a:rPr lang="en-US" dirty="0" err="1" smtClean="0">
                <a:solidFill>
                  <a:schemeClr val="accent1">
                    <a:lumMod val="50000"/>
                  </a:schemeClr>
                </a:solidFill>
              </a:rPr>
              <a:t>nonfoliated</a:t>
            </a:r>
            <a:r>
              <a:rPr lang="en-US" dirty="0" smtClean="0">
                <a:solidFill>
                  <a:schemeClr val="accent1">
                    <a:lumMod val="50000"/>
                  </a:schemeClr>
                </a:solidFill>
              </a:rPr>
              <a:t>.</a:t>
            </a:r>
          </a:p>
          <a:p>
            <a:pPr lvl="1"/>
            <a:r>
              <a:rPr lang="en-US" dirty="0" smtClean="0">
                <a:solidFill>
                  <a:schemeClr val="accent1">
                    <a:lumMod val="50000"/>
                  </a:schemeClr>
                </a:solidFill>
              </a:rPr>
              <a:t>Foliated metamorphic rocks are characterized by wavy layers and bands of minerals.</a:t>
            </a:r>
          </a:p>
          <a:p>
            <a:pPr lvl="1"/>
            <a:r>
              <a:rPr lang="en-US" dirty="0" smtClean="0">
                <a:solidFill>
                  <a:schemeClr val="accent1">
                    <a:lumMod val="50000"/>
                  </a:schemeClr>
                </a:solidFill>
              </a:rPr>
              <a:t>High pressure during metamorphism causes minerals with flat or needlelike crystals to form with their long </a:t>
            </a:r>
            <a:r>
              <a:rPr lang="en-US" smtClean="0">
                <a:solidFill>
                  <a:schemeClr val="accent1">
                    <a:lumMod val="50000"/>
                  </a:schemeClr>
                </a:solidFill>
              </a:rPr>
              <a:t>axes perpendicular to the pressure.</a:t>
            </a:r>
            <a:endParaRPr lang="en-US" dirty="0" smtClean="0">
              <a:solidFill>
                <a:schemeClr val="accent1">
                  <a:lumMod val="50000"/>
                </a:schemeClr>
              </a:solidFill>
            </a:endParaRPr>
          </a:p>
        </p:txBody>
      </p:sp>
    </p:spTree>
    <p:extLst>
      <p:ext uri="{BB962C8B-B14F-4D97-AF65-F5344CB8AC3E}">
        <p14:creationId xmlns:p14="http://schemas.microsoft.com/office/powerpoint/2010/main" val="1221682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What elements are the most abundant?</a:t>
            </a:r>
          </a:p>
          <a:p>
            <a:r>
              <a:rPr lang="en-US" dirty="0" smtClean="0">
                <a:solidFill>
                  <a:schemeClr val="accent1">
                    <a:lumMod val="50000"/>
                  </a:schemeClr>
                </a:solidFill>
              </a:rPr>
              <a:t>The percentages of elements in Earth’s crust differ from the percentages in the universe.</a:t>
            </a:r>
          </a:p>
          <a:p>
            <a:r>
              <a:rPr lang="en-US" dirty="0" smtClean="0">
                <a:solidFill>
                  <a:schemeClr val="accent1">
                    <a:lumMod val="50000"/>
                  </a:schemeClr>
                </a:solidFill>
              </a:rPr>
              <a:t>Earth’s crust – main components</a:t>
            </a:r>
          </a:p>
          <a:p>
            <a:pPr lvl="1"/>
            <a:r>
              <a:rPr lang="en-US" dirty="0" smtClean="0">
                <a:solidFill>
                  <a:schemeClr val="accent1">
                    <a:lumMod val="50000"/>
                  </a:schemeClr>
                </a:solidFill>
              </a:rPr>
              <a:t>Oxygen – 46.6%</a:t>
            </a:r>
          </a:p>
          <a:p>
            <a:pPr lvl="1"/>
            <a:r>
              <a:rPr lang="en-US" dirty="0" smtClean="0">
                <a:solidFill>
                  <a:schemeClr val="accent1">
                    <a:lumMod val="50000"/>
                  </a:schemeClr>
                </a:solidFill>
              </a:rPr>
              <a:t>Silicon – 27.7%</a:t>
            </a:r>
          </a:p>
          <a:p>
            <a:pPr lvl="1"/>
            <a:r>
              <a:rPr lang="en-US" dirty="0" smtClean="0">
                <a:solidFill>
                  <a:schemeClr val="accent1">
                    <a:lumMod val="50000"/>
                  </a:schemeClr>
                </a:solidFill>
              </a:rPr>
              <a:t>Aluminum – 8.1%</a:t>
            </a:r>
          </a:p>
          <a:p>
            <a:pPr lvl="1"/>
            <a:r>
              <a:rPr lang="en-US" dirty="0" smtClean="0">
                <a:solidFill>
                  <a:schemeClr val="accent1">
                    <a:lumMod val="50000"/>
                  </a:schemeClr>
                </a:solidFill>
              </a:rPr>
              <a:t>Iron – 5.0%</a:t>
            </a:r>
            <a:endParaRPr lang="en-US" dirty="0">
              <a:solidFill>
                <a:schemeClr val="accent1">
                  <a:lumMod val="50000"/>
                </a:schemeClr>
              </a:solidFill>
            </a:endParaRPr>
          </a:p>
        </p:txBody>
      </p:sp>
    </p:spTree>
    <p:extLst>
      <p:ext uri="{BB962C8B-B14F-4D97-AF65-F5344CB8AC3E}">
        <p14:creationId xmlns:p14="http://schemas.microsoft.com/office/powerpoint/2010/main" val="3642295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63539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2870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3.2 – Compounds</a:t>
            </a:r>
            <a:endParaRPr lang="en-US" sz="3200" dirty="0">
              <a:solidFill>
                <a:srgbClr val="0070C0"/>
              </a:solidFill>
              <a:latin typeface="Comic Sans MS" pitchFamily="66" charset="0"/>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A compound is a substance that is composed of atoms of two or more different elements that are chemically combined.</a:t>
            </a:r>
          </a:p>
          <a:p>
            <a:r>
              <a:rPr lang="en-US" dirty="0" smtClean="0">
                <a:solidFill>
                  <a:schemeClr val="accent1">
                    <a:lumMod val="50000"/>
                  </a:schemeClr>
                </a:solidFill>
              </a:rPr>
              <a:t>Most compounds have totally different properties from the elements of which they are composed.</a:t>
            </a:r>
          </a:p>
          <a:p>
            <a:pPr lvl="1"/>
            <a:r>
              <a:rPr lang="en-US" dirty="0" smtClean="0">
                <a:solidFill>
                  <a:schemeClr val="accent1">
                    <a:lumMod val="50000"/>
                  </a:schemeClr>
                </a:solidFill>
              </a:rPr>
              <a:t>Examples: </a:t>
            </a:r>
            <a:r>
              <a:rPr lang="en-US" dirty="0" err="1" smtClean="0">
                <a:solidFill>
                  <a:schemeClr val="accent1">
                    <a:lumMod val="50000"/>
                  </a:schemeClr>
                </a:solidFill>
              </a:rPr>
              <a:t>NaCl</a:t>
            </a:r>
            <a:r>
              <a:rPr lang="en-US" dirty="0" smtClean="0">
                <a:solidFill>
                  <a:schemeClr val="accent1">
                    <a:lumMod val="50000"/>
                  </a:schemeClr>
                </a:solidFill>
              </a:rPr>
              <a:t> – Sodium Chloride (Salt)</a:t>
            </a:r>
            <a:endParaRPr lang="en-US" dirty="0">
              <a:solidFill>
                <a:schemeClr val="accent1">
                  <a:lumMod val="50000"/>
                </a:schemeClr>
              </a:solidFill>
            </a:endParaRPr>
          </a:p>
        </p:txBody>
      </p:sp>
    </p:spTree>
    <p:extLst>
      <p:ext uri="{BB962C8B-B14F-4D97-AF65-F5344CB8AC3E}">
        <p14:creationId xmlns:p14="http://schemas.microsoft.com/office/powerpoint/2010/main" val="187002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What is a mineral?</a:t>
            </a:r>
          </a:p>
          <a:p>
            <a:r>
              <a:rPr lang="en-US" dirty="0" smtClean="0">
                <a:solidFill>
                  <a:schemeClr val="accent1">
                    <a:lumMod val="50000"/>
                  </a:schemeClr>
                </a:solidFill>
              </a:rPr>
              <a:t>Earth’s crust is composed of about 3000 minerals.</a:t>
            </a:r>
          </a:p>
          <a:p>
            <a:r>
              <a:rPr lang="en-US" dirty="0" smtClean="0">
                <a:solidFill>
                  <a:schemeClr val="accent1">
                    <a:lumMod val="50000"/>
                  </a:schemeClr>
                </a:solidFill>
              </a:rPr>
              <a:t>Minerals play important roles in forming rocks and in shaping Earth’s surface, and a select few have played a role in shaping civilization.</a:t>
            </a:r>
            <a:endParaRPr lang="en-US" dirty="0">
              <a:solidFill>
                <a:schemeClr val="accent1">
                  <a:lumMod val="50000"/>
                </a:schemeClr>
              </a:solidFill>
            </a:endParaRPr>
          </a:p>
        </p:txBody>
      </p:sp>
    </p:spTree>
    <p:extLst>
      <p:ext uri="{BB962C8B-B14F-4D97-AF65-F5344CB8AC3E}">
        <p14:creationId xmlns:p14="http://schemas.microsoft.com/office/powerpoint/2010/main" val="2693553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2748</Words>
  <Application>Microsoft Office PowerPoint</Application>
  <PresentationFormat>On-screen Show (4:3)</PresentationFormat>
  <Paragraphs>331</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Chemistry Basics</vt:lpstr>
      <vt:lpstr>Section 3.1 – What are elements?</vt:lpstr>
      <vt:lpstr>Section 3.1 – What are elements?</vt:lpstr>
      <vt:lpstr>Section 3.1 – What are elements?</vt:lpstr>
      <vt:lpstr>Section 3.1 – What are elements?</vt:lpstr>
      <vt:lpstr>Section 3.1 – What are elements?</vt:lpstr>
      <vt:lpstr>Section 4.1 – Minerals from Solution</vt:lpstr>
      <vt:lpstr>Section 3.2 – Compounds</vt:lpstr>
      <vt:lpstr>Section 4.1 – Minerals from Solution</vt:lpstr>
      <vt:lpstr>Section 4.1 – Minerals from Solution</vt:lpstr>
      <vt:lpstr>Section 4.1 – Minerals from Solution</vt:lpstr>
      <vt:lpstr>Section 4.1 – Minerals from Solution</vt:lpstr>
      <vt:lpstr>Section 4.1 – Minerals from Solution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PowerPoint Presentation</vt:lpstr>
      <vt:lpstr>PowerPoint Presentation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5.1 – What are Igneous Rocks</vt:lpstr>
      <vt:lpstr>Section 5.1 – What are Igneous Rocks</vt:lpstr>
      <vt:lpstr>Section 5.1 – What are Igneous Rocks</vt:lpstr>
      <vt:lpstr>Section 5.2 – Classifying Igneous Rocks</vt:lpstr>
      <vt:lpstr>Section 5.2 – Classifying Igneous Rocks</vt:lpstr>
      <vt:lpstr>Section 5.2 – Classifying Igneous Rocks</vt:lpstr>
      <vt:lpstr>Section 5.2 – Classifying Igneous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6.1 – Formation of Sedimentary Rocks</vt:lpstr>
      <vt:lpstr>Section 6.3 – Metamorphic Rocks</vt:lpstr>
      <vt:lpstr>Section 6.3 – Metamorphic Rocks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Basics</dc:title>
  <dc:creator>Windows User</dc:creator>
  <cp:lastModifiedBy>Windows User</cp:lastModifiedBy>
  <cp:revision>104</cp:revision>
  <dcterms:created xsi:type="dcterms:W3CDTF">2014-09-23T14:26:49Z</dcterms:created>
  <dcterms:modified xsi:type="dcterms:W3CDTF">2014-10-01T17:40:27Z</dcterms:modified>
</cp:coreProperties>
</file>